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3"/>
  </p:notesMasterIdLst>
  <p:sldIdLst>
    <p:sldId id="256" r:id="rId2"/>
    <p:sldId id="296" r:id="rId3"/>
    <p:sldId id="314" r:id="rId4"/>
    <p:sldId id="267" r:id="rId5"/>
    <p:sldId id="307" r:id="rId6"/>
    <p:sldId id="309" r:id="rId7"/>
    <p:sldId id="310" r:id="rId8"/>
    <p:sldId id="311" r:id="rId9"/>
    <p:sldId id="312" r:id="rId10"/>
    <p:sldId id="313" r:id="rId11"/>
    <p:sldId id="271"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90" autoAdjust="0"/>
  </p:normalViewPr>
  <p:slideViewPr>
    <p:cSldViewPr>
      <p:cViewPr varScale="1">
        <p:scale>
          <a:sx n="64" d="100"/>
          <a:sy n="64" d="100"/>
        </p:scale>
        <p:origin x="1340" y="36"/>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notesViewPr>
    <p:cSldViewPr>
      <p:cViewPr>
        <p:scale>
          <a:sx n="125" d="100"/>
          <a:sy n="125" d="100"/>
        </p:scale>
        <p:origin x="1088" y="-42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E39A97-5AA6-4518-AD94-55A56393AFE4}" type="doc">
      <dgm:prSet loTypeId="urn:microsoft.com/office/officeart/2005/8/layout/matrix3" loCatId="matrix" qsTypeId="urn:microsoft.com/office/officeart/2005/8/quickstyle/simple1#1" qsCatId="simple" csTypeId="urn:microsoft.com/office/officeart/2005/8/colors/accent1_2#1" csCatId="accent1" phldr="1"/>
      <dgm:spPr/>
      <dgm:t>
        <a:bodyPr/>
        <a:lstStyle/>
        <a:p>
          <a:endParaRPr lang="en-US"/>
        </a:p>
      </dgm:t>
    </dgm:pt>
    <dgm:pt modelId="{5E19DDEF-BDF5-4A89-B848-E10439B0B568}">
      <dgm:prSet phldrT="[Text]"/>
      <dgm:spPr/>
      <dgm:t>
        <a:bodyPr/>
        <a:lstStyle/>
        <a:p>
          <a:r>
            <a:rPr lang="en-US" dirty="0"/>
            <a:t>CRITICISM/BLAME</a:t>
          </a:r>
        </a:p>
      </dgm:t>
    </dgm:pt>
    <dgm:pt modelId="{CF7ACDF9-DA86-4617-AAE3-64958F3498E0}" type="parTrans" cxnId="{923FADD0-388A-4BBC-9F4B-5E96B4B9D677}">
      <dgm:prSet/>
      <dgm:spPr/>
      <dgm:t>
        <a:bodyPr/>
        <a:lstStyle/>
        <a:p>
          <a:endParaRPr lang="en-US"/>
        </a:p>
      </dgm:t>
    </dgm:pt>
    <dgm:pt modelId="{61D59490-BAF0-499F-9A05-6345CAA21435}" type="sibTrans" cxnId="{923FADD0-388A-4BBC-9F4B-5E96B4B9D677}">
      <dgm:prSet/>
      <dgm:spPr/>
      <dgm:t>
        <a:bodyPr/>
        <a:lstStyle/>
        <a:p>
          <a:endParaRPr lang="en-US"/>
        </a:p>
      </dgm:t>
    </dgm:pt>
    <dgm:pt modelId="{14A203EC-F085-4251-9F6F-03D5500334B7}">
      <dgm:prSet phldrT="[Text]"/>
      <dgm:spPr/>
      <dgm:t>
        <a:bodyPr/>
        <a:lstStyle/>
        <a:p>
          <a:r>
            <a:rPr lang="en-US" dirty="0"/>
            <a:t>CONTEMPT</a:t>
          </a:r>
        </a:p>
      </dgm:t>
    </dgm:pt>
    <dgm:pt modelId="{24DF818B-ADDE-4F92-B8EC-0860D640F0E7}" type="parTrans" cxnId="{A2B13BE9-40D8-4B80-9446-FEB445F95908}">
      <dgm:prSet/>
      <dgm:spPr/>
      <dgm:t>
        <a:bodyPr/>
        <a:lstStyle/>
        <a:p>
          <a:endParaRPr lang="en-US"/>
        </a:p>
      </dgm:t>
    </dgm:pt>
    <dgm:pt modelId="{8E1EFD67-3FA5-42FE-9F23-E188B30E6EB0}" type="sibTrans" cxnId="{A2B13BE9-40D8-4B80-9446-FEB445F95908}">
      <dgm:prSet/>
      <dgm:spPr/>
      <dgm:t>
        <a:bodyPr/>
        <a:lstStyle/>
        <a:p>
          <a:endParaRPr lang="en-US"/>
        </a:p>
      </dgm:t>
    </dgm:pt>
    <dgm:pt modelId="{74492C89-EAD4-49AE-9CF1-84274E51E549}">
      <dgm:prSet phldrT="[Text]"/>
      <dgm:spPr/>
      <dgm:t>
        <a:bodyPr/>
        <a:lstStyle/>
        <a:p>
          <a:r>
            <a:rPr lang="en-US" dirty="0"/>
            <a:t>STONEWALLING</a:t>
          </a:r>
        </a:p>
      </dgm:t>
    </dgm:pt>
    <dgm:pt modelId="{29449303-CDE4-490B-8FF6-1476113FAA8C}" type="parTrans" cxnId="{D2111F46-1418-428F-BC45-390862FEE0DF}">
      <dgm:prSet/>
      <dgm:spPr/>
      <dgm:t>
        <a:bodyPr/>
        <a:lstStyle/>
        <a:p>
          <a:endParaRPr lang="en-US"/>
        </a:p>
      </dgm:t>
    </dgm:pt>
    <dgm:pt modelId="{942A26C9-4765-4163-B6E3-F63E17B3EFE2}" type="sibTrans" cxnId="{D2111F46-1418-428F-BC45-390862FEE0DF}">
      <dgm:prSet/>
      <dgm:spPr/>
      <dgm:t>
        <a:bodyPr/>
        <a:lstStyle/>
        <a:p>
          <a:endParaRPr lang="en-US"/>
        </a:p>
      </dgm:t>
    </dgm:pt>
    <dgm:pt modelId="{940889C2-690D-4A26-A49B-415CA39B2079}">
      <dgm:prSet phldrT="[Text]"/>
      <dgm:spPr/>
      <dgm:t>
        <a:bodyPr/>
        <a:lstStyle/>
        <a:p>
          <a:r>
            <a:rPr lang="en-US" dirty="0"/>
            <a:t>DEFENSIVENESS</a:t>
          </a:r>
        </a:p>
      </dgm:t>
    </dgm:pt>
    <dgm:pt modelId="{E320A856-2DC3-4420-97B0-B8E954C0D7B4}" type="parTrans" cxnId="{25A515FA-70C9-40BD-A6BF-D0A678810060}">
      <dgm:prSet/>
      <dgm:spPr/>
      <dgm:t>
        <a:bodyPr/>
        <a:lstStyle/>
        <a:p>
          <a:endParaRPr lang="en-US"/>
        </a:p>
      </dgm:t>
    </dgm:pt>
    <dgm:pt modelId="{AD583BBA-5C8D-40BC-A921-423363FD8907}" type="sibTrans" cxnId="{25A515FA-70C9-40BD-A6BF-D0A678810060}">
      <dgm:prSet/>
      <dgm:spPr/>
      <dgm:t>
        <a:bodyPr/>
        <a:lstStyle/>
        <a:p>
          <a:endParaRPr lang="en-US"/>
        </a:p>
      </dgm:t>
    </dgm:pt>
    <dgm:pt modelId="{28015492-C547-40DF-85B9-8CE05545B70D}" type="pres">
      <dgm:prSet presAssocID="{4DE39A97-5AA6-4518-AD94-55A56393AFE4}" presName="matrix" presStyleCnt="0">
        <dgm:presLayoutVars>
          <dgm:chMax val="1"/>
          <dgm:dir/>
          <dgm:resizeHandles val="exact"/>
        </dgm:presLayoutVars>
      </dgm:prSet>
      <dgm:spPr/>
    </dgm:pt>
    <dgm:pt modelId="{B91BE1E2-C6A0-4148-85E3-BE4C074DAD18}" type="pres">
      <dgm:prSet presAssocID="{4DE39A97-5AA6-4518-AD94-55A56393AFE4}" presName="diamond" presStyleLbl="bgShp" presStyleIdx="0" presStyleCnt="1"/>
      <dgm:spPr/>
    </dgm:pt>
    <dgm:pt modelId="{2F1736E7-267C-4E05-8B8F-C63A8F28F0CA}" type="pres">
      <dgm:prSet presAssocID="{4DE39A97-5AA6-4518-AD94-55A56393AFE4}" presName="quad1" presStyleLbl="node1" presStyleIdx="0" presStyleCnt="4">
        <dgm:presLayoutVars>
          <dgm:chMax val="0"/>
          <dgm:chPref val="0"/>
          <dgm:bulletEnabled val="1"/>
        </dgm:presLayoutVars>
      </dgm:prSet>
      <dgm:spPr/>
    </dgm:pt>
    <dgm:pt modelId="{3874C1A9-29C6-42FF-9857-988D666DCCDA}" type="pres">
      <dgm:prSet presAssocID="{4DE39A97-5AA6-4518-AD94-55A56393AFE4}" presName="quad2" presStyleLbl="node1" presStyleIdx="1" presStyleCnt="4">
        <dgm:presLayoutVars>
          <dgm:chMax val="0"/>
          <dgm:chPref val="0"/>
          <dgm:bulletEnabled val="1"/>
        </dgm:presLayoutVars>
      </dgm:prSet>
      <dgm:spPr/>
    </dgm:pt>
    <dgm:pt modelId="{AC77BF6A-6B25-4196-9E73-A56DDCD304E3}" type="pres">
      <dgm:prSet presAssocID="{4DE39A97-5AA6-4518-AD94-55A56393AFE4}" presName="quad3" presStyleLbl="node1" presStyleIdx="2" presStyleCnt="4">
        <dgm:presLayoutVars>
          <dgm:chMax val="0"/>
          <dgm:chPref val="0"/>
          <dgm:bulletEnabled val="1"/>
        </dgm:presLayoutVars>
      </dgm:prSet>
      <dgm:spPr/>
    </dgm:pt>
    <dgm:pt modelId="{ADDFA959-EA8A-42BE-9B58-5C5C165F1E7C}" type="pres">
      <dgm:prSet presAssocID="{4DE39A97-5AA6-4518-AD94-55A56393AFE4}" presName="quad4" presStyleLbl="node1" presStyleIdx="3" presStyleCnt="4">
        <dgm:presLayoutVars>
          <dgm:chMax val="0"/>
          <dgm:chPref val="0"/>
          <dgm:bulletEnabled val="1"/>
        </dgm:presLayoutVars>
      </dgm:prSet>
      <dgm:spPr/>
    </dgm:pt>
  </dgm:ptLst>
  <dgm:cxnLst>
    <dgm:cxn modelId="{A2B13BE9-40D8-4B80-9446-FEB445F95908}" srcId="{4DE39A97-5AA6-4518-AD94-55A56393AFE4}" destId="{14A203EC-F085-4251-9F6F-03D5500334B7}" srcOrd="2" destOrd="0" parTransId="{24DF818B-ADDE-4F92-B8EC-0860D640F0E7}" sibTransId="{8E1EFD67-3FA5-42FE-9F23-E188B30E6EB0}"/>
    <dgm:cxn modelId="{25A515FA-70C9-40BD-A6BF-D0A678810060}" srcId="{4DE39A97-5AA6-4518-AD94-55A56393AFE4}" destId="{940889C2-690D-4A26-A49B-415CA39B2079}" srcOrd="1" destOrd="0" parTransId="{E320A856-2DC3-4420-97B0-B8E954C0D7B4}" sibTransId="{AD583BBA-5C8D-40BC-A921-423363FD8907}"/>
    <dgm:cxn modelId="{9BBCF80F-6D62-4E50-88BD-5F1F00BE77FB}" type="presOf" srcId="{5E19DDEF-BDF5-4A89-B848-E10439B0B568}" destId="{2F1736E7-267C-4E05-8B8F-C63A8F28F0CA}" srcOrd="0" destOrd="0" presId="urn:microsoft.com/office/officeart/2005/8/layout/matrix3"/>
    <dgm:cxn modelId="{923FADD0-388A-4BBC-9F4B-5E96B4B9D677}" srcId="{4DE39A97-5AA6-4518-AD94-55A56393AFE4}" destId="{5E19DDEF-BDF5-4A89-B848-E10439B0B568}" srcOrd="0" destOrd="0" parTransId="{CF7ACDF9-DA86-4617-AAE3-64958F3498E0}" sibTransId="{61D59490-BAF0-499F-9A05-6345CAA21435}"/>
    <dgm:cxn modelId="{F66F631A-C7E7-4D20-B47A-2F2F810FF522}" type="presOf" srcId="{74492C89-EAD4-49AE-9CF1-84274E51E549}" destId="{ADDFA959-EA8A-42BE-9B58-5C5C165F1E7C}" srcOrd="0" destOrd="0" presId="urn:microsoft.com/office/officeart/2005/8/layout/matrix3"/>
    <dgm:cxn modelId="{B3EF2513-DE06-42BB-98F2-F8D835C908A3}" type="presOf" srcId="{14A203EC-F085-4251-9F6F-03D5500334B7}" destId="{AC77BF6A-6B25-4196-9E73-A56DDCD304E3}" srcOrd="0" destOrd="0" presId="urn:microsoft.com/office/officeart/2005/8/layout/matrix3"/>
    <dgm:cxn modelId="{A5F7D233-F43C-4564-A451-B23AEF476075}" type="presOf" srcId="{4DE39A97-5AA6-4518-AD94-55A56393AFE4}" destId="{28015492-C547-40DF-85B9-8CE05545B70D}" srcOrd="0" destOrd="0" presId="urn:microsoft.com/office/officeart/2005/8/layout/matrix3"/>
    <dgm:cxn modelId="{D2111F46-1418-428F-BC45-390862FEE0DF}" srcId="{4DE39A97-5AA6-4518-AD94-55A56393AFE4}" destId="{74492C89-EAD4-49AE-9CF1-84274E51E549}" srcOrd="3" destOrd="0" parTransId="{29449303-CDE4-490B-8FF6-1476113FAA8C}" sibTransId="{942A26C9-4765-4163-B6E3-F63E17B3EFE2}"/>
    <dgm:cxn modelId="{22A492CC-30DC-4A1D-9990-6B6B87C4F24D}" type="presOf" srcId="{940889C2-690D-4A26-A49B-415CA39B2079}" destId="{3874C1A9-29C6-42FF-9857-988D666DCCDA}" srcOrd="0" destOrd="0" presId="urn:microsoft.com/office/officeart/2005/8/layout/matrix3"/>
    <dgm:cxn modelId="{907D7895-BBDF-41CC-BD2C-2A566754D50C}" type="presParOf" srcId="{28015492-C547-40DF-85B9-8CE05545B70D}" destId="{B91BE1E2-C6A0-4148-85E3-BE4C074DAD18}" srcOrd="0" destOrd="0" presId="urn:microsoft.com/office/officeart/2005/8/layout/matrix3"/>
    <dgm:cxn modelId="{351D5898-92D4-46BD-A327-6D29C96C2FAC}" type="presParOf" srcId="{28015492-C547-40DF-85B9-8CE05545B70D}" destId="{2F1736E7-267C-4E05-8B8F-C63A8F28F0CA}" srcOrd="1" destOrd="0" presId="urn:microsoft.com/office/officeart/2005/8/layout/matrix3"/>
    <dgm:cxn modelId="{8BDB93E9-E04C-49F8-B02C-FE6E47FC030F}" type="presParOf" srcId="{28015492-C547-40DF-85B9-8CE05545B70D}" destId="{3874C1A9-29C6-42FF-9857-988D666DCCDA}" srcOrd="2" destOrd="0" presId="urn:microsoft.com/office/officeart/2005/8/layout/matrix3"/>
    <dgm:cxn modelId="{041FE5F7-E0C7-4BA1-97F1-1EA18A4CC67E}" type="presParOf" srcId="{28015492-C547-40DF-85B9-8CE05545B70D}" destId="{AC77BF6A-6B25-4196-9E73-A56DDCD304E3}" srcOrd="3" destOrd="0" presId="urn:microsoft.com/office/officeart/2005/8/layout/matrix3"/>
    <dgm:cxn modelId="{E3D3E9CE-53E0-407E-9BA5-2968C0E680E4}" type="presParOf" srcId="{28015492-C547-40DF-85B9-8CE05545B70D}" destId="{ADDFA959-EA8A-42BE-9B58-5C5C165F1E7C}" srcOrd="4" destOrd="0" presId="urn:microsoft.com/office/officeart/2005/8/layout/matrix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1BE1E2-C6A0-4148-85E3-BE4C074DAD18}">
      <dsp:nvSpPr>
        <dsp:cNvPr id="0" name=""/>
        <dsp:cNvSpPr/>
      </dsp:nvSpPr>
      <dsp:spPr>
        <a:xfrm>
          <a:off x="1408298" y="0"/>
          <a:ext cx="3960440" cy="3960440"/>
        </a:xfrm>
        <a:prstGeom prst="diamond">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F1736E7-267C-4E05-8B8F-C63A8F28F0CA}">
      <dsp:nvSpPr>
        <dsp:cNvPr id="0" name=""/>
        <dsp:cNvSpPr/>
      </dsp:nvSpPr>
      <dsp:spPr>
        <a:xfrm>
          <a:off x="1784540" y="376241"/>
          <a:ext cx="1544571" cy="1544571"/>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CRITICISM/BLAME</a:t>
          </a:r>
        </a:p>
      </dsp:txBody>
      <dsp:txXfrm>
        <a:off x="1859940" y="451641"/>
        <a:ext cx="1393771" cy="1393771"/>
      </dsp:txXfrm>
    </dsp:sp>
    <dsp:sp modelId="{3874C1A9-29C6-42FF-9857-988D666DCCDA}">
      <dsp:nvSpPr>
        <dsp:cNvPr id="0" name=""/>
        <dsp:cNvSpPr/>
      </dsp:nvSpPr>
      <dsp:spPr>
        <a:xfrm>
          <a:off x="3447925" y="376241"/>
          <a:ext cx="1544571" cy="1544571"/>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DEFENSIVENESS</a:t>
          </a:r>
        </a:p>
      </dsp:txBody>
      <dsp:txXfrm>
        <a:off x="3523325" y="451641"/>
        <a:ext cx="1393771" cy="1393771"/>
      </dsp:txXfrm>
    </dsp:sp>
    <dsp:sp modelId="{AC77BF6A-6B25-4196-9E73-A56DDCD304E3}">
      <dsp:nvSpPr>
        <dsp:cNvPr id="0" name=""/>
        <dsp:cNvSpPr/>
      </dsp:nvSpPr>
      <dsp:spPr>
        <a:xfrm>
          <a:off x="1784540" y="2039626"/>
          <a:ext cx="1544571" cy="1544571"/>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CONTEMPT</a:t>
          </a:r>
        </a:p>
      </dsp:txBody>
      <dsp:txXfrm>
        <a:off x="1859940" y="2115026"/>
        <a:ext cx="1393771" cy="1393771"/>
      </dsp:txXfrm>
    </dsp:sp>
    <dsp:sp modelId="{ADDFA959-EA8A-42BE-9B58-5C5C165F1E7C}">
      <dsp:nvSpPr>
        <dsp:cNvPr id="0" name=""/>
        <dsp:cNvSpPr/>
      </dsp:nvSpPr>
      <dsp:spPr>
        <a:xfrm>
          <a:off x="3447925" y="2039626"/>
          <a:ext cx="1544571" cy="1544571"/>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STONEWALLING</a:t>
          </a:r>
        </a:p>
      </dsp:txBody>
      <dsp:txXfrm>
        <a:off x="3523325" y="2115026"/>
        <a:ext cx="1393771" cy="1393771"/>
      </dsp:txXfrm>
    </dsp:sp>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F174249F-A04E-4864-9A1B-C720A25A12B5}" type="datetimeFigureOut">
              <a:rPr lang="en-CA"/>
              <a:pPr>
                <a:defRPr/>
              </a:pPr>
              <a:t>2016-09-13</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CA"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CA"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FF4E8396-7A74-4EF0-8844-D948B4DEC730}" type="slidenum">
              <a:rPr lang="en-CA"/>
              <a:pPr>
                <a:defRPr/>
              </a:pPr>
              <a:t>‹#›</a:t>
            </a:fld>
            <a:endParaRPr lang="en-CA"/>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xfrm>
            <a:off x="1125538" y="684213"/>
            <a:ext cx="4572000" cy="3429000"/>
          </a:xfrm>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CA"/>
              <a:t>This workshop is about PEOPLE as resources and will not focus on  processes/methodologies.</a:t>
            </a:r>
          </a:p>
          <a:p>
            <a:pPr eaLnBrk="1" hangingPunct="1">
              <a:spcBef>
                <a:spcPct val="0"/>
              </a:spcBef>
            </a:pPr>
            <a:endParaRPr lang="en-CA"/>
          </a:p>
          <a:p>
            <a:pPr eaLnBrk="1" hangingPunct="1">
              <a:spcBef>
                <a:spcPct val="0"/>
              </a:spcBef>
            </a:pPr>
            <a:r>
              <a:rPr lang="en-CA"/>
              <a:t>HOW DO YOU KEEP PEOPLE ENGAGE IN WORK TEAM – Call out to audience</a:t>
            </a:r>
          </a:p>
        </p:txBody>
      </p:sp>
      <p:sp>
        <p:nvSpPr>
          <p:cNvPr id="153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C9C131F-8453-4ED6-97D5-A658690D5CBE}" type="slidenum">
              <a:rPr lang="en-CA">
                <a:cs typeface="Arial" charset="0"/>
              </a:rPr>
              <a:pPr fontAlgn="base">
                <a:spcBef>
                  <a:spcPct val="0"/>
                </a:spcBef>
                <a:spcAft>
                  <a:spcPct val="0"/>
                </a:spcAft>
                <a:defRPr/>
              </a:pPr>
              <a:t>1</a:t>
            </a:fld>
            <a:endParaRPr lang="en-CA">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TextEdit="1"/>
          </p:cNvSpPr>
          <p:nvPr>
            <p:ph type="sldImg"/>
          </p:nvPr>
        </p:nvSpPr>
        <p:spPr bwMode="auto">
          <a:noFill/>
          <a:ln>
            <a:solidFill>
              <a:srgbClr val="000000"/>
            </a:solidFill>
            <a:miter lim="800000"/>
            <a:headEnd/>
            <a:tailEnd/>
          </a:ln>
        </p:spPr>
      </p:sp>
      <p:sp>
        <p:nvSpPr>
          <p:cNvPr id="38915" name="Rectangle 3"/>
          <p:cNvSpPr>
            <a:spLocks noGrp="1"/>
          </p:cNvSpPr>
          <p:nvPr>
            <p:ph type="body" idx="1"/>
          </p:nvPr>
        </p:nvSpPr>
        <p:spPr bwMode="auto">
          <a:noFill/>
        </p:spPr>
        <p:txBody>
          <a:bodyPr wrap="square" numCol="1" anchor="t" anchorCtr="0" compatLnSpc="1">
            <a:prstTxWarp prst="textNoShape">
              <a:avLst/>
            </a:prstTxWarp>
          </a:bodyPr>
          <a:lstStyle/>
          <a:p>
            <a:endParaRPr lang="en-C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TextEdit="1"/>
          </p:cNvSpPr>
          <p:nvPr>
            <p:ph type="sldImg"/>
          </p:nvPr>
        </p:nvSpPr>
        <p:spPr bwMode="auto">
          <a:xfrm>
            <a:off x="1125538" y="684213"/>
            <a:ext cx="4572000" cy="3429000"/>
          </a:xfrm>
          <a:noFill/>
          <a:ln>
            <a:solidFill>
              <a:srgbClr val="000000"/>
            </a:solidFill>
            <a:miter lim="800000"/>
            <a:headEnd/>
            <a:tailEnd/>
          </a:ln>
        </p:spPr>
      </p:sp>
      <p:sp>
        <p:nvSpPr>
          <p:cNvPr id="36867" name="Rectangle 3"/>
          <p:cNvSpPr>
            <a:spLocks noGrp="1"/>
          </p:cNvSpPr>
          <p:nvPr>
            <p:ph type="body" idx="1"/>
          </p:nvPr>
        </p:nvSpPr>
        <p:spPr bwMode="auto">
          <a:noFill/>
        </p:spPr>
        <p:txBody>
          <a:bodyPr wrap="square" numCol="1" anchor="t" anchorCtr="0" compatLnSpc="1">
            <a:prstTxWarp prst="textNoShape">
              <a:avLst/>
            </a:prstTxWarp>
          </a:bodyPr>
          <a:lstStyle/>
          <a:p>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TextEdit="1"/>
          </p:cNvSpPr>
          <p:nvPr>
            <p:ph type="sldImg"/>
          </p:nvPr>
        </p:nvSpPr>
        <p:spPr bwMode="auto">
          <a:xfrm>
            <a:off x="1125538" y="684213"/>
            <a:ext cx="4572000" cy="3429000"/>
          </a:xfrm>
          <a:noFill/>
          <a:ln>
            <a:solidFill>
              <a:srgbClr val="000000"/>
            </a:solidFill>
            <a:miter lim="800000"/>
            <a:headEnd/>
            <a:tailEnd/>
          </a:ln>
        </p:spPr>
      </p:sp>
      <p:sp>
        <p:nvSpPr>
          <p:cNvPr id="17410"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CA"/>
              <a:t>Call out letters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TextEdit="1"/>
          </p:cNvSpPr>
          <p:nvPr>
            <p:ph type="sldImg"/>
          </p:nvPr>
        </p:nvSpPr>
        <p:spPr bwMode="auto">
          <a:noFill/>
          <a:ln>
            <a:solidFill>
              <a:srgbClr val="000000"/>
            </a:solidFill>
            <a:miter lim="800000"/>
            <a:headEnd/>
            <a:tailEnd/>
          </a:ln>
        </p:spPr>
      </p:sp>
      <p:sp>
        <p:nvSpPr>
          <p:cNvPr id="37891"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buFontTx/>
              <a:buChar char="•"/>
            </a:pPr>
            <a:r>
              <a:rPr lang="en-CA">
                <a:solidFill>
                  <a:srgbClr val="000000"/>
                </a:solidFill>
              </a:rPr>
              <a:t>Conflicts between members of the team and /or between teams can be a major distraction that take away from:</a:t>
            </a:r>
          </a:p>
          <a:p>
            <a:pPr lvl="1" eaLnBrk="1" hangingPunct="1">
              <a:buFontTx/>
              <a:buChar char="•"/>
            </a:pPr>
            <a:r>
              <a:rPr lang="en-CA"/>
              <a:t>Efficiency</a:t>
            </a:r>
          </a:p>
          <a:p>
            <a:pPr lvl="1" eaLnBrk="1" hangingPunct="1">
              <a:buFontTx/>
              <a:buChar char="•"/>
            </a:pPr>
            <a:r>
              <a:rPr lang="en-CA">
                <a:solidFill>
                  <a:srgbClr val="000000"/>
                </a:solidFill>
              </a:rPr>
              <a:t>Collaboration</a:t>
            </a:r>
          </a:p>
          <a:p>
            <a:pPr lvl="1" eaLnBrk="1" hangingPunct="1">
              <a:buFontTx/>
              <a:buChar char="•"/>
            </a:pPr>
            <a:r>
              <a:rPr lang="en-CA"/>
              <a:t>People giving their best</a:t>
            </a:r>
          </a:p>
          <a:p>
            <a:pPr lvl="1" eaLnBrk="1" hangingPunct="1">
              <a:buFontTx/>
              <a:buChar char="•"/>
            </a:pPr>
            <a:r>
              <a:rPr lang="en-CA"/>
              <a:t>Smooth sailing</a:t>
            </a:r>
          </a:p>
          <a:p>
            <a:pPr lvl="1" eaLnBrk="1" hangingPunct="1">
              <a:buFontTx/>
              <a:buChar char="•"/>
            </a:pPr>
            <a:r>
              <a:rPr lang="en-CA"/>
              <a:t>Getting Value and excellent Results – as quickly and painlessly as possible</a:t>
            </a:r>
          </a:p>
          <a:p>
            <a:pPr eaLnBrk="1" hangingPunct="1"/>
            <a:endParaRPr lang="en-CA"/>
          </a:p>
          <a:p>
            <a:pPr eaLnBrk="1" hangingPunct="1"/>
            <a:endParaRPr lang="en-CA"/>
          </a:p>
          <a:p>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spect="1" noTextEdit="1"/>
          </p:cNvSpPr>
          <p:nvPr>
            <p:ph type="sldImg"/>
          </p:nvPr>
        </p:nvSpPr>
        <p:spPr bwMode="auto">
          <a:xfrm>
            <a:off x="1125538" y="684213"/>
            <a:ext cx="4572000" cy="3429000"/>
          </a:xfrm>
          <a:noFill/>
          <a:ln>
            <a:solidFill>
              <a:srgbClr val="000000"/>
            </a:solidFill>
            <a:miter lim="800000"/>
            <a:headEnd/>
            <a:tailEnd/>
          </a:ln>
        </p:spPr>
      </p:sp>
      <p:sp>
        <p:nvSpPr>
          <p:cNvPr id="19458"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CA"/>
              <a:t>INDIVIDUAL REFLECTION</a:t>
            </a:r>
          </a:p>
          <a:p>
            <a:pPr eaLnBrk="1" hangingPunct="1"/>
            <a:r>
              <a:rPr lang="en-CA"/>
              <a:t>CALL OUT THE AUDIENCE</a:t>
            </a:r>
          </a:p>
          <a:p>
            <a:pPr eaLnBrk="1" hangingPunct="1"/>
            <a:endParaRPr lang="en-CA"/>
          </a:p>
          <a:p>
            <a:pPr eaLnBrk="1" hangingPunct="1"/>
            <a:r>
              <a:rPr lang="en-CA"/>
              <a:t>Good news there are tools that can help mitigate potential conflicts.  It is important to get ahead of conflicts before it happens.     </a:t>
            </a:r>
          </a:p>
          <a:p>
            <a:pPr eaLnBrk="1" hangingPunct="1"/>
            <a:endParaRPr lang="en-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TextEdit="1"/>
          </p:cNvSpPr>
          <p:nvPr>
            <p:ph type="sldImg"/>
          </p:nvPr>
        </p:nvSpPr>
        <p:spPr bwMode="auto">
          <a:noFill/>
          <a:ln>
            <a:solidFill>
              <a:srgbClr val="000000"/>
            </a:solidFill>
            <a:miter lim="800000"/>
            <a:headEnd/>
            <a:tailEnd/>
          </a:ln>
        </p:spPr>
      </p:sp>
      <p:sp>
        <p:nvSpPr>
          <p:cNvPr id="21506"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buFontTx/>
              <a:buChar char="•"/>
            </a:pPr>
            <a:r>
              <a:rPr lang="en-CA"/>
              <a:t>How many have of you have Working Agreements?</a:t>
            </a:r>
          </a:p>
          <a:p>
            <a:pPr eaLnBrk="1" hangingPunct="1">
              <a:buFontTx/>
              <a:buChar char="•"/>
            </a:pPr>
            <a:r>
              <a:rPr lang="en-CA"/>
              <a:t>What would you usually find in them? CALL OUT THE AUDIENCE</a:t>
            </a:r>
          </a:p>
          <a:p>
            <a:pPr marL="742950" lvl="1" indent="-285750" eaLnBrk="1" hangingPunct="1">
              <a:buFontTx/>
              <a:buChar char="•"/>
            </a:pPr>
            <a:r>
              <a:rPr lang="en-CA"/>
              <a:t>Turn off cell phone</a:t>
            </a:r>
          </a:p>
          <a:p>
            <a:pPr marL="742950" lvl="1" indent="-285750" eaLnBrk="1" hangingPunct="1">
              <a:buFontTx/>
              <a:buChar char="•"/>
            </a:pPr>
            <a:r>
              <a:rPr lang="en-CA"/>
              <a:t>Show up on time</a:t>
            </a:r>
          </a:p>
          <a:p>
            <a:pPr marL="742950" lvl="1" indent="-285750" eaLnBrk="1" hangingPunct="1">
              <a:buFontTx/>
              <a:buChar char="•"/>
            </a:pPr>
            <a:r>
              <a:rPr lang="en-CA"/>
              <a:t>Show up at every stand up</a:t>
            </a:r>
          </a:p>
          <a:p>
            <a:pPr eaLnBrk="1" hangingPunct="1">
              <a:buFontTx/>
              <a:buChar char="•"/>
            </a:pPr>
            <a:r>
              <a:rPr lang="en-CA"/>
              <a:t>How many Working Agreements would have responses to these questions?</a:t>
            </a:r>
          </a:p>
          <a:p>
            <a:pPr eaLnBrk="1" hangingPunct="1">
              <a:buFontTx/>
              <a:buChar char="•"/>
            </a:pPr>
            <a:r>
              <a:rPr lang="en-CA"/>
              <a:t>Take a few minutes to think why answering these questions would be helpful</a:t>
            </a:r>
          </a:p>
          <a:p>
            <a:pPr eaLnBrk="1" hangingPunct="1">
              <a:buFontTx/>
              <a:buChar char="•"/>
            </a:pPr>
            <a:r>
              <a:rPr lang="en-CA"/>
              <a:t>REFLECTION TIME</a:t>
            </a:r>
          </a:p>
          <a:p>
            <a:pPr eaLnBrk="1" hangingPunct="1">
              <a:buFontTx/>
              <a:buChar char="•"/>
            </a:pPr>
            <a:r>
              <a:rPr lang="en-CA"/>
              <a:t>Share with your neighbour or CALL OUT FROM THE AUDIENCE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Rot="1" noChangeAspect="1" noTextEdit="1"/>
          </p:cNvSpPr>
          <p:nvPr>
            <p:ph type="sldImg"/>
          </p:nvPr>
        </p:nvSpPr>
        <p:spPr bwMode="auto">
          <a:xfrm>
            <a:off x="1125538" y="684213"/>
            <a:ext cx="4572000" cy="3429000"/>
          </a:xfrm>
          <a:noFill/>
          <a:ln>
            <a:solidFill>
              <a:srgbClr val="000000"/>
            </a:solidFill>
            <a:miter lim="800000"/>
            <a:headEnd/>
            <a:tailEnd/>
          </a:ln>
        </p:spPr>
      </p:sp>
      <p:sp>
        <p:nvSpPr>
          <p:cNvPr id="23554"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lnSpc>
                <a:spcPct val="90000"/>
              </a:lnSpc>
            </a:pPr>
            <a:r>
              <a:rPr lang="en-CA" sz="1000" b="1"/>
              <a:t>Get a volunteer to act out non-verbal version of each toxins</a:t>
            </a:r>
          </a:p>
          <a:p>
            <a:pPr eaLnBrk="1" hangingPunct="1">
              <a:lnSpc>
                <a:spcPct val="90000"/>
              </a:lnSpc>
            </a:pPr>
            <a:r>
              <a:rPr lang="en-CA" sz="1000" b="1"/>
              <a:t>CRITICISM/BLAME – </a:t>
            </a:r>
            <a:r>
              <a:rPr lang="en-CA" sz="900"/>
              <a:t>aggressive attack, bullying, harsh start up, chronic criticalness, domination</a:t>
            </a:r>
            <a:endParaRPr lang="en-CA" sz="1000" b="1"/>
          </a:p>
          <a:p>
            <a:pPr eaLnBrk="1" hangingPunct="1">
              <a:lnSpc>
                <a:spcPct val="90000"/>
              </a:lnSpc>
            </a:pPr>
            <a:r>
              <a:rPr lang="en-CA" sz="1000"/>
              <a:t>Difference between criticism and complaint </a:t>
            </a:r>
          </a:p>
          <a:p>
            <a:pPr eaLnBrk="1" hangingPunct="1">
              <a:lnSpc>
                <a:spcPct val="90000"/>
              </a:lnSpc>
            </a:pPr>
            <a:r>
              <a:rPr lang="en-CA" sz="1000"/>
              <a:t>Complaint addresses a specific failed action. Criticism adds some negative words about your partner’s character or personality.  For example, adding some negative words about your partner’s character or personality.  For example, “What is wrong with you? Will turn it into criticism.</a:t>
            </a:r>
          </a:p>
          <a:p>
            <a:pPr eaLnBrk="1" hangingPunct="1">
              <a:lnSpc>
                <a:spcPct val="90000"/>
              </a:lnSpc>
            </a:pPr>
            <a:r>
              <a:rPr lang="en-CA" sz="1000" b="1"/>
              <a:t>DEFENSIVENESS</a:t>
            </a:r>
            <a:r>
              <a:rPr lang="en-CA" sz="900"/>
              <a:t> – not open to influence, deflection</a:t>
            </a:r>
            <a:endParaRPr lang="en-CA" sz="1000" b="1"/>
          </a:p>
          <a:p>
            <a:pPr eaLnBrk="1" hangingPunct="1">
              <a:lnSpc>
                <a:spcPct val="90000"/>
              </a:lnSpc>
            </a:pPr>
            <a:r>
              <a:rPr lang="en-CA" sz="1000"/>
              <a:t>It is understandable that you would defend yourself, research shows that the approach rarely works.  An attacking partner does not back down. Defensiveness is another way of blaming.  “It is not me, it is you” and it escalates the conflict.</a:t>
            </a:r>
          </a:p>
          <a:p>
            <a:pPr eaLnBrk="1" hangingPunct="1">
              <a:lnSpc>
                <a:spcPct val="90000"/>
              </a:lnSpc>
            </a:pPr>
            <a:r>
              <a:rPr lang="en-CA" sz="1000" b="1"/>
              <a:t>CONTEMPT – </a:t>
            </a:r>
            <a:r>
              <a:rPr lang="en-CA" sz="900"/>
              <a:t>cutting others down, hostile gossip, undermining, disrespect, demeaning, communication</a:t>
            </a:r>
            <a:endParaRPr lang="en-CA" sz="1000"/>
          </a:p>
          <a:p>
            <a:pPr eaLnBrk="1" hangingPunct="1">
              <a:lnSpc>
                <a:spcPct val="90000"/>
              </a:lnSpc>
            </a:pPr>
            <a:r>
              <a:rPr lang="en-CA" sz="1000"/>
              <a:t>Sarcasm, belittling, cynicism, name-calling, hostile humour and belligerence.  Most poisonous of all toxins because it conveys disgust and condescension. It has been shown to be harmful to physical health.</a:t>
            </a:r>
          </a:p>
          <a:p>
            <a:pPr eaLnBrk="1" hangingPunct="1">
              <a:lnSpc>
                <a:spcPct val="90000"/>
              </a:lnSpc>
            </a:pPr>
            <a:r>
              <a:rPr lang="en-CA" sz="1000" b="1"/>
              <a:t>STONEWALLING – </a:t>
            </a:r>
            <a:r>
              <a:rPr lang="en-CA" sz="900"/>
              <a:t>not open to influence, avoidance, uncooperativene</a:t>
            </a:r>
            <a:r>
              <a:rPr lang="en-CA" sz="900" b="1"/>
              <a:t>ss, </a:t>
            </a:r>
            <a:r>
              <a:rPr lang="en-CA" sz="900"/>
              <a:t>passivity, disengagement, yes men, withholding</a:t>
            </a:r>
            <a:endParaRPr lang="en-CA" sz="1000"/>
          </a:p>
          <a:p>
            <a:pPr eaLnBrk="1" hangingPunct="1">
              <a:lnSpc>
                <a:spcPct val="90000"/>
              </a:lnSpc>
            </a:pPr>
            <a:r>
              <a:rPr lang="en-CA" sz="1000"/>
              <a:t>Cutting off communication, silent treatments, refusals to engage, withdrawal, or in mild cases simply being reluctant to express directly what you are thinking.</a:t>
            </a:r>
          </a:p>
          <a:p>
            <a:pPr eaLnBrk="1" hangingPunct="1">
              <a:lnSpc>
                <a:spcPct val="90000"/>
              </a:lnSpc>
            </a:pPr>
            <a:r>
              <a:rPr lang="en-CA" b="1"/>
              <a:t>WHICH OF THESE BEHAVIOURS DO YOU EMPLOY MOST OFTEN IN WORK TEAMS ? </a:t>
            </a:r>
          </a:p>
          <a:p>
            <a:pPr eaLnBrk="1" hangingPunct="1">
              <a:lnSpc>
                <a:spcPct val="90000"/>
              </a:lnSpc>
            </a:pPr>
            <a:r>
              <a:rPr lang="en-CA" b="1"/>
              <a:t>INDIVIDUAL REFLECTION</a:t>
            </a:r>
          </a:p>
          <a:p>
            <a:pPr eaLnBrk="1" hangingPunct="1">
              <a:lnSpc>
                <a:spcPct val="90000"/>
              </a:lnSpc>
            </a:pPr>
            <a:r>
              <a:rPr lang="en-CA" b="1"/>
              <a:t>THERE IS A BELIEF BEHIND TOXINS – For example, I may act defensively because I feel misunderstood and want you to understand me.</a:t>
            </a:r>
          </a:p>
          <a:p>
            <a:pPr eaLnBrk="1" hangingPunct="1">
              <a:lnSpc>
                <a:spcPct val="90000"/>
              </a:lnSpc>
            </a:pPr>
            <a:endParaRPr lang="en-CA" sz="10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Rot="1" noChangeAspect="1" noTextEdit="1"/>
          </p:cNvSpPr>
          <p:nvPr>
            <p:ph type="sldImg"/>
          </p:nvPr>
        </p:nvSpPr>
        <p:spPr bwMode="auto">
          <a:xfrm>
            <a:off x="1125538" y="684213"/>
            <a:ext cx="4572000" cy="3429000"/>
          </a:xfrm>
          <a:noFill/>
          <a:ln>
            <a:solidFill>
              <a:srgbClr val="000000"/>
            </a:solidFill>
            <a:miter lim="800000"/>
            <a:headEnd/>
            <a:tailEnd/>
          </a:ln>
        </p:spPr>
      </p:sp>
      <p:sp>
        <p:nvSpPr>
          <p:cNvPr id="25602"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CA" sz="1000" i="1" dirty="0"/>
              <a:t>CRITICISM</a:t>
            </a:r>
          </a:p>
          <a:p>
            <a:pPr eaLnBrk="1" hangingPunct="1"/>
            <a:r>
              <a:rPr lang="en-CA" sz="1000" b="1" i="1" dirty="0"/>
              <a:t>Turn those complaints into requests .  </a:t>
            </a:r>
            <a:r>
              <a:rPr lang="en-CA" sz="1000" i="1" dirty="0"/>
              <a:t>Ex. Instead of “you did not tell me about the event” say “I don’t want to miss another one of these events; what do you think of putting all events in the company calendar for now on?  Will you do it?  </a:t>
            </a:r>
            <a:r>
              <a:rPr lang="en-CA" sz="1000" b="1" i="1" dirty="0"/>
              <a:t>Requests are not demands, communicate that a counteroffer or a negative answer are valid responses</a:t>
            </a:r>
          </a:p>
          <a:p>
            <a:pPr eaLnBrk="1" hangingPunct="1"/>
            <a:r>
              <a:rPr lang="en-CA" sz="1000" i="1" dirty="0"/>
              <a:t>DEFENSIVENESS</a:t>
            </a:r>
          </a:p>
          <a:p>
            <a:pPr eaLnBrk="1" hangingPunct="1"/>
            <a:r>
              <a:rPr lang="en-CA" sz="1000" b="1" i="1" dirty="0"/>
              <a:t>Repeat what you heard and ask for clarification. </a:t>
            </a:r>
            <a:r>
              <a:rPr lang="en-CA" sz="1000" i="1" dirty="0"/>
              <a:t>Ex. “I’m hearing you say that I am not trustworthy.  Can you clarify that?” Show your partner that you respect and trust him and that his mage is not at stake (assuming this is true).  This will lower his defenses and you’ll have a more productive conversation.</a:t>
            </a:r>
          </a:p>
          <a:p>
            <a:pPr eaLnBrk="1" hangingPunct="1"/>
            <a:r>
              <a:rPr lang="en-CA" sz="1000" i="1" dirty="0"/>
              <a:t>CONTEMPT</a:t>
            </a:r>
          </a:p>
          <a:p>
            <a:pPr eaLnBrk="1" hangingPunct="1"/>
            <a:r>
              <a:rPr lang="en-CA" sz="1000" b="1" i="1" dirty="0"/>
              <a:t>Express your feelings, identify the unwanted behavior, and indicate a willingness to resolve the situation.  Speak appropriately for the cultural context you’re in. </a:t>
            </a:r>
            <a:r>
              <a:rPr lang="en-CA" sz="1000" i="1" dirty="0"/>
              <a:t>Example, “Hey, Katy.  Cool out.  I’m starting to get angry work this out.  I don’t like it when people call me names.  Can we like friends?”</a:t>
            </a:r>
          </a:p>
          <a:p>
            <a:pPr eaLnBrk="1" hangingPunct="1"/>
            <a:r>
              <a:rPr lang="en-CA" sz="1000" b="1" i="1" dirty="0"/>
              <a:t>Avoid “you” statements</a:t>
            </a:r>
          </a:p>
          <a:p>
            <a:pPr eaLnBrk="1" hangingPunct="1"/>
            <a:r>
              <a:rPr lang="en-CA" sz="1000" b="1" i="1" dirty="0"/>
              <a:t>Be curious, look for intention</a:t>
            </a:r>
          </a:p>
          <a:p>
            <a:pPr eaLnBrk="1" hangingPunct="1"/>
            <a:r>
              <a:rPr lang="en-CA" sz="1000" i="1" dirty="0"/>
              <a:t>STONEWALLING</a:t>
            </a:r>
          </a:p>
          <a:p>
            <a:pPr eaLnBrk="1" hangingPunct="1"/>
            <a:r>
              <a:rPr lang="en-CA" sz="1000" i="1" dirty="0"/>
              <a:t>How can you self-soothe?  Do you have a meditation or relaxation practice</a:t>
            </a:r>
          </a:p>
          <a:p>
            <a:pPr eaLnBrk="1" hangingPunct="1"/>
            <a:r>
              <a:rPr lang="en-CA" sz="1000" i="1" dirty="0"/>
              <a:t>Look at your fear of speaking; what information is it giving you?  What part of your identity is at stake?</a:t>
            </a:r>
          </a:p>
          <a:p>
            <a:pPr eaLnBrk="1" hangingPunct="1"/>
            <a:r>
              <a:rPr lang="en-CA" sz="1000" i="1" dirty="0"/>
              <a:t>If your partner is stonewalling you, take a look at what you are doing that makes him not feel  safe expressing himself.</a:t>
            </a:r>
          </a:p>
          <a:p>
            <a:pPr eaLnBrk="1" hangingPunct="1"/>
            <a:r>
              <a:rPr lang="en-CA" sz="1000" b="1" i="1" dirty="0"/>
              <a:t>FOCUS ON HOW YOU WANT TO BE REGARDLESS OF WHAT YOUR PARTNER DOES.  THAT WILL MAKE A BIG DIFFERENCE IN ITSELF BECAUSE IT TKES TWO TO TANGO.</a:t>
            </a:r>
          </a:p>
          <a:p>
            <a:pPr eaLnBrk="1" hangingPunct="1"/>
            <a:endParaRPr lang="en-CA" sz="1000" i="1" dirty="0"/>
          </a:p>
          <a:p>
            <a:pPr eaLnBrk="1" hangingPunct="1"/>
            <a:r>
              <a:rPr lang="en-CA" sz="1000" i="1" dirty="0"/>
              <a:t> </a:t>
            </a:r>
          </a:p>
          <a:p>
            <a:pPr eaLnBrk="1" hangingPunct="1"/>
            <a:endParaRPr lang="en-CA" b="1" i="1"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Rot="1" noChangeAspect="1" noTextEdit="1"/>
          </p:cNvSpPr>
          <p:nvPr>
            <p:ph type="sldImg"/>
          </p:nvPr>
        </p:nvSpPr>
        <p:spPr bwMode="auto">
          <a:noFill/>
          <a:ln>
            <a:solidFill>
              <a:srgbClr val="000000"/>
            </a:solidFill>
            <a:miter lim="800000"/>
            <a:headEnd/>
            <a:tailEnd/>
          </a:ln>
        </p:spPr>
      </p:sp>
      <p:sp>
        <p:nvSpPr>
          <p:cNvPr id="2765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marL="228600" indent="-228600" eaLnBrk="1" hangingPunct="1">
              <a:buFont typeface="Calibri" pitchFamily="34" charset="0"/>
              <a:buAutoNum type="arabicPeriod"/>
            </a:pPr>
            <a:r>
              <a:rPr lang="en-CA"/>
              <a:t>Jot down a few points</a:t>
            </a:r>
          </a:p>
          <a:p>
            <a:pPr marL="228600" indent="-228600" eaLnBrk="1" hangingPunct="1">
              <a:buFont typeface="Calibri" pitchFamily="34" charset="0"/>
              <a:buAutoNum type="arabicPeriod"/>
            </a:pPr>
            <a:r>
              <a:rPr lang="en-CA"/>
              <a:t>For example, COIN – Context, Observation, Impact, Next. Speak to the person directly rather than complain about him/her behind their back, get all of the stakeholders together rather than triangulating</a:t>
            </a:r>
          </a:p>
          <a:p>
            <a:pPr marL="228600" indent="-228600" eaLnBrk="1" hangingPunct="1">
              <a:buFont typeface="Calibri" pitchFamily="34" charset="0"/>
              <a:buAutoNum type="arabicPeriod"/>
            </a:pPr>
            <a:r>
              <a:rPr lang="en-CA"/>
              <a:t>Team toxins, hostile gossiping, “harsh” start up, triangulating, hands from the grave</a:t>
            </a:r>
          </a:p>
          <a:p>
            <a:pPr marL="228600" indent="-228600" eaLnBrk="1" hangingPunct="1">
              <a:buFont typeface="Calibri" pitchFamily="34" charset="0"/>
              <a:buAutoNum type="arabicPeriod"/>
            </a:pPr>
            <a:r>
              <a:rPr lang="en-CA"/>
              <a:t>What will you do if someone breaks an agreement?</a:t>
            </a:r>
          </a:p>
          <a:p>
            <a:pPr marL="228600" indent="-228600" eaLnBrk="1" hangingPunct="1">
              <a:buFont typeface="Calibri" pitchFamily="34" charset="0"/>
              <a:buAutoNum type="arabicPeriod"/>
            </a:pPr>
            <a:endParaRPr lang="en-C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Rot="1" noChangeAspect="1" noTextEdit="1"/>
          </p:cNvSpPr>
          <p:nvPr>
            <p:ph type="sldImg"/>
          </p:nvPr>
        </p:nvSpPr>
        <p:spPr bwMode="auto">
          <a:xfrm>
            <a:off x="1125538" y="684213"/>
            <a:ext cx="4572000" cy="3429000"/>
          </a:xfrm>
          <a:noFill/>
          <a:ln>
            <a:solidFill>
              <a:srgbClr val="000000"/>
            </a:solidFill>
            <a:miter lim="800000"/>
            <a:headEnd/>
            <a:tailEnd/>
          </a:ln>
        </p:spPr>
      </p:sp>
      <p:sp>
        <p:nvSpPr>
          <p:cNvPr id="29698"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CA" sz="1000" dirty="0"/>
              <a:t>Agile culture sees conflicts as healthy</a:t>
            </a:r>
          </a:p>
          <a:p>
            <a:pPr eaLnBrk="1" hangingPunct="1"/>
            <a:r>
              <a:rPr lang="en-CA" sz="1000" dirty="0"/>
              <a:t>It is important that challenges/conflicts be identified and managed well.  This will allow for different perspectives, voices, opinions to be HEARD.</a:t>
            </a:r>
          </a:p>
          <a:p>
            <a:pPr eaLnBrk="1" hangingPunct="1"/>
            <a:r>
              <a:rPr lang="en-CA" sz="1000" dirty="0"/>
              <a:t>Hearing different voices, opinions will add value and mean that the team will have a richer product</a:t>
            </a:r>
          </a:p>
          <a:p>
            <a:pPr eaLnBrk="1" hangingPunct="1"/>
            <a:r>
              <a:rPr lang="en-CA" sz="1000" dirty="0"/>
              <a:t>Cannot take the humanity away from team dynamics</a:t>
            </a:r>
          </a:p>
          <a:p>
            <a:pPr eaLnBrk="1" hangingPunct="1"/>
            <a:endParaRPr lang="en-CA" sz="10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42"/>
          <p:cNvGrpSpPr>
            <a:grpSpLocks/>
          </p:cNvGrpSpPr>
          <p:nvPr/>
        </p:nvGrpSpPr>
        <p:grpSpPr bwMode="auto">
          <a:xfrm>
            <a:off x="-382588" y="0"/>
            <a:ext cx="9932988" cy="6858000"/>
            <a:chOff x="-382404" y="0"/>
            <a:chExt cx="9932332" cy="6858000"/>
          </a:xfrm>
        </p:grpSpPr>
        <p:grpSp>
          <p:nvGrpSpPr>
            <p:cNvPr id="5" name="Group 44"/>
            <p:cNvGrpSpPr>
              <a:grpSpLocks/>
            </p:cNvGrpSpPr>
            <p:nvPr/>
          </p:nvGrpSpPr>
          <p:grpSpPr bwMode="auto">
            <a:xfrm>
              <a:off x="0" y="0"/>
              <a:ext cx="9144000" cy="6858000"/>
              <a:chOff x="0" y="0"/>
              <a:chExt cx="9144000" cy="6858000"/>
            </a:xfrm>
          </p:grpSpPr>
          <p:grpSp>
            <p:nvGrpSpPr>
              <p:cNvPr id="28" name="Group 4"/>
              <p:cNvGrpSpPr>
                <a:grpSpLocks/>
              </p:cNvGrpSpPr>
              <p:nvPr/>
            </p:nvGrpSpPr>
            <p:grpSpPr bwMode="auto">
              <a:xfrm>
                <a:off x="0" y="0"/>
                <a:ext cx="2514600" cy="6858000"/>
                <a:chOff x="0" y="0"/>
                <a:chExt cx="2514600" cy="6858000"/>
              </a:xfrm>
            </p:grpSpPr>
            <p:sp>
              <p:nvSpPr>
                <p:cNvPr id="40" name="Rectangle 114"/>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1"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2"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29" name="Group 5"/>
              <p:cNvGrpSpPr>
                <a:grpSpLocks/>
              </p:cNvGrpSpPr>
              <p:nvPr/>
            </p:nvGrpSpPr>
            <p:grpSpPr bwMode="auto">
              <a:xfrm>
                <a:off x="422910" y="0"/>
                <a:ext cx="2514600" cy="6858000"/>
                <a:chOff x="0" y="0"/>
                <a:chExt cx="2514600" cy="6858000"/>
              </a:xfrm>
            </p:grpSpPr>
            <p:sp>
              <p:nvSpPr>
                <p:cNvPr id="37" name="Rectangle 84"/>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8" name="Rectangle 85"/>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Rectangle 113"/>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0" name="Group 9"/>
              <p:cNvGrpSpPr>
                <a:grpSpLocks/>
              </p:cNvGrpSpPr>
              <p:nvPr/>
            </p:nvGrpSpPr>
            <p:grpSpPr bwMode="auto">
              <a:xfrm rot="10800000">
                <a:off x="6629400" y="0"/>
                <a:ext cx="2514600" cy="6858000"/>
                <a:chOff x="0" y="0"/>
                <a:chExt cx="2514600" cy="6858000"/>
              </a:xfrm>
            </p:grpSpPr>
            <p:sp>
              <p:nvSpPr>
                <p:cNvPr id="34" name="Rectangle 77"/>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5" name="Rectangle 78"/>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6" name="Rectangle 80"/>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31" name="Rectangle 74"/>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2" name="Rectangle 75"/>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3" name="Rectangle 76"/>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6" name="Freeform 44"/>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7" name="Freeform 47"/>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8" name="Freeform 48"/>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9" name="Freeform 50"/>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0" name="Freeform 51"/>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1" name="Hexagon 52"/>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Hexagon 53"/>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Hexagon 54"/>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Hexagon 55"/>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Hexagon 56"/>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Freeform 57"/>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Hexagon 58"/>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Hexagon 59"/>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 name="Hexagon 60"/>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 name="Hexagon 61"/>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 name="Hexagon 62"/>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Hexagon 63"/>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Hexagon 64"/>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 name="Hexagon 65"/>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 name="Hexagon 66"/>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 name="Freeform 67"/>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 name="Freeform 68"/>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43" name="Rectangle 45"/>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4" name="Rectangle 46"/>
          <p:cNvSpPr/>
          <p:nvPr/>
        </p:nvSpPr>
        <p:spPr>
          <a:xfrm>
            <a:off x="4649788" y="-22225"/>
            <a:ext cx="3505200" cy="23129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5" name="Rectangle 49"/>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6" name="Rectangle 88"/>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7" name="Date Placeholder 3"/>
          <p:cNvSpPr>
            <a:spLocks noGrp="1"/>
          </p:cNvSpPr>
          <p:nvPr>
            <p:ph type="dt" sz="half" idx="10"/>
          </p:nvPr>
        </p:nvSpPr>
        <p:spPr>
          <a:xfrm>
            <a:off x="4738688" y="1516063"/>
            <a:ext cx="2133600" cy="752475"/>
          </a:xfrm>
        </p:spPr>
        <p:txBody>
          <a:bodyPr anchor="b"/>
          <a:lstStyle>
            <a:lvl1pPr algn="l">
              <a:defRPr sz="2400"/>
            </a:lvl1pPr>
          </a:lstStyle>
          <a:p>
            <a:pPr>
              <a:defRPr/>
            </a:pPr>
            <a:fld id="{ABEE85E3-D046-4E69-AAE9-397443B3DA64}" type="datetime1">
              <a:rPr lang="en-CA"/>
              <a:pPr>
                <a:defRPr/>
              </a:pPr>
              <a:t>2016-09-13</a:t>
            </a:fld>
            <a:endParaRPr lang="en-CA"/>
          </a:p>
        </p:txBody>
      </p:sp>
      <p:sp>
        <p:nvSpPr>
          <p:cNvPr id="48" name="Footer Placeholder 4"/>
          <p:cNvSpPr>
            <a:spLocks noGrp="1"/>
          </p:cNvSpPr>
          <p:nvPr>
            <p:ph type="ftr" sz="quarter" idx="11"/>
          </p:nvPr>
        </p:nvSpPr>
        <p:spPr>
          <a:xfrm>
            <a:off x="5303838" y="5719763"/>
            <a:ext cx="2830512" cy="365125"/>
          </a:xfrm>
        </p:spPr>
        <p:txBody>
          <a:bodyPr>
            <a:normAutofit/>
          </a:bodyPr>
          <a:lstStyle>
            <a:lvl1pPr>
              <a:defRPr/>
            </a:lvl1pPr>
          </a:lstStyle>
          <a:p>
            <a:pPr>
              <a:defRPr/>
            </a:pPr>
            <a:r>
              <a:rPr lang="en-CA"/>
              <a:t>Connection Matters - Leveraging conversation, see what is possible!</a:t>
            </a:r>
          </a:p>
        </p:txBody>
      </p:sp>
      <p:sp>
        <p:nvSpPr>
          <p:cNvPr id="49" name="Slide Number Placeholder 5"/>
          <p:cNvSpPr>
            <a:spLocks noGrp="1"/>
          </p:cNvSpPr>
          <p:nvPr>
            <p:ph type="sldNum" sz="quarter" idx="12"/>
          </p:nvPr>
        </p:nvSpPr>
        <p:spPr>
          <a:xfrm>
            <a:off x="4649788" y="5719763"/>
            <a:ext cx="642937" cy="365125"/>
          </a:xfrm>
        </p:spPr>
        <p:txBody>
          <a:bodyPr/>
          <a:lstStyle>
            <a:lvl1pPr>
              <a:defRPr>
                <a:solidFill>
                  <a:schemeClr val="accent1"/>
                </a:solidFill>
              </a:defRPr>
            </a:lvl1pPr>
          </a:lstStyle>
          <a:p>
            <a:pPr>
              <a:defRPr/>
            </a:pPr>
            <a:fld id="{94C6BA9E-9F01-49D6-A8DA-C95CB2D982C0}" type="slidenum">
              <a:rPr lang="en-CA"/>
              <a:pPr>
                <a:defRPr/>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3663E7A-A56D-474C-B488-944D736ECA5A}" type="datetime1">
              <a:rPr lang="en-CA"/>
              <a:pPr>
                <a:defRPr/>
              </a:pPr>
              <a:t>2016-09-13</a:t>
            </a:fld>
            <a:endParaRPr lang="en-CA"/>
          </a:p>
        </p:txBody>
      </p:sp>
      <p:sp>
        <p:nvSpPr>
          <p:cNvPr id="5" name="Footer Placeholder 4"/>
          <p:cNvSpPr>
            <a:spLocks noGrp="1"/>
          </p:cNvSpPr>
          <p:nvPr>
            <p:ph type="ftr" sz="quarter" idx="11"/>
          </p:nvPr>
        </p:nvSpPr>
        <p:spPr/>
        <p:txBody>
          <a:bodyPr/>
          <a:lstStyle>
            <a:lvl1pPr>
              <a:defRPr/>
            </a:lvl1pPr>
          </a:lstStyle>
          <a:p>
            <a:pPr>
              <a:defRPr/>
            </a:pPr>
            <a:r>
              <a:rPr lang="en-CA"/>
              <a:t>Connection Matters - Leveraging conversation, see what is possible!</a:t>
            </a:r>
          </a:p>
        </p:txBody>
      </p:sp>
      <p:sp>
        <p:nvSpPr>
          <p:cNvPr id="6" name="Slide Number Placeholder 5"/>
          <p:cNvSpPr>
            <a:spLocks noGrp="1"/>
          </p:cNvSpPr>
          <p:nvPr>
            <p:ph type="sldNum" sz="quarter" idx="12"/>
          </p:nvPr>
        </p:nvSpPr>
        <p:spPr/>
        <p:txBody>
          <a:bodyPr/>
          <a:lstStyle>
            <a:lvl1pPr>
              <a:defRPr/>
            </a:lvl1pPr>
          </a:lstStyle>
          <a:p>
            <a:pPr>
              <a:defRPr/>
            </a:pPr>
            <a:fld id="{7137B899-F538-4DC7-8470-50A02A22C235}" type="slidenum">
              <a:rPr lang="en-CA"/>
              <a:pPr>
                <a:defRPr/>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9B61723-FD9D-49CD-8B98-F3A93AC4F521}" type="datetime1">
              <a:rPr lang="en-CA"/>
              <a:pPr>
                <a:defRPr/>
              </a:pPr>
              <a:t>2016-09-13</a:t>
            </a:fld>
            <a:endParaRPr lang="en-CA"/>
          </a:p>
        </p:txBody>
      </p:sp>
      <p:sp>
        <p:nvSpPr>
          <p:cNvPr id="5" name="Footer Placeholder 4"/>
          <p:cNvSpPr>
            <a:spLocks noGrp="1"/>
          </p:cNvSpPr>
          <p:nvPr>
            <p:ph type="ftr" sz="quarter" idx="11"/>
          </p:nvPr>
        </p:nvSpPr>
        <p:spPr/>
        <p:txBody>
          <a:bodyPr/>
          <a:lstStyle>
            <a:lvl1pPr>
              <a:defRPr/>
            </a:lvl1pPr>
          </a:lstStyle>
          <a:p>
            <a:pPr>
              <a:defRPr/>
            </a:pPr>
            <a:r>
              <a:rPr lang="en-CA"/>
              <a:t>Connection Matters - Leveraging conversation, see what is possible!</a:t>
            </a:r>
          </a:p>
        </p:txBody>
      </p:sp>
      <p:sp>
        <p:nvSpPr>
          <p:cNvPr id="6" name="Slide Number Placeholder 5"/>
          <p:cNvSpPr>
            <a:spLocks noGrp="1"/>
          </p:cNvSpPr>
          <p:nvPr>
            <p:ph type="sldNum" sz="quarter" idx="12"/>
          </p:nvPr>
        </p:nvSpPr>
        <p:spPr/>
        <p:txBody>
          <a:bodyPr/>
          <a:lstStyle>
            <a:lvl1pPr>
              <a:defRPr/>
            </a:lvl1pPr>
          </a:lstStyle>
          <a:p>
            <a:pPr>
              <a:defRPr/>
            </a:pPr>
            <a:fld id="{34DFFB93-8E2D-44C2-B58A-2278908D1A08}" type="slidenum">
              <a:rPr lang="en-CA"/>
              <a:pPr>
                <a:defRPr/>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A19E4D3E-D484-4943-B35B-2C5806E692E0}" type="datetime1">
              <a:rPr lang="en-CA"/>
              <a:pPr>
                <a:defRPr/>
              </a:pPr>
              <a:t>2016-09-13</a:t>
            </a:fld>
            <a:endParaRPr lang="en-CA"/>
          </a:p>
        </p:txBody>
      </p:sp>
      <p:sp>
        <p:nvSpPr>
          <p:cNvPr id="5" name="Footer Placeholder 4"/>
          <p:cNvSpPr>
            <a:spLocks noGrp="1"/>
          </p:cNvSpPr>
          <p:nvPr>
            <p:ph type="ftr" sz="quarter" idx="11"/>
          </p:nvPr>
        </p:nvSpPr>
        <p:spPr/>
        <p:txBody>
          <a:bodyPr/>
          <a:lstStyle>
            <a:lvl1pPr>
              <a:defRPr/>
            </a:lvl1pPr>
          </a:lstStyle>
          <a:p>
            <a:pPr>
              <a:defRPr/>
            </a:pPr>
            <a:r>
              <a:rPr lang="en-CA"/>
              <a:t>Connection Matters - Leveraging conversation, see what is possible!</a:t>
            </a:r>
          </a:p>
        </p:txBody>
      </p:sp>
      <p:sp>
        <p:nvSpPr>
          <p:cNvPr id="6" name="Slide Number Placeholder 5"/>
          <p:cNvSpPr>
            <a:spLocks noGrp="1"/>
          </p:cNvSpPr>
          <p:nvPr>
            <p:ph type="sldNum" sz="quarter" idx="12"/>
          </p:nvPr>
        </p:nvSpPr>
        <p:spPr/>
        <p:txBody>
          <a:bodyPr/>
          <a:lstStyle>
            <a:lvl1pPr>
              <a:defRPr/>
            </a:lvl1pPr>
          </a:lstStyle>
          <a:p>
            <a:pPr>
              <a:defRPr/>
            </a:pPr>
            <a:fld id="{20326B83-6230-46E1-A70D-EBAE54C66886}" type="slidenum">
              <a:rPr lang="en-CA"/>
              <a:pPr>
                <a:defRPr/>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lstStyle>
            <a:lvl1pPr algn="l">
              <a:defRPr sz="4000" b="0" cap="none" baseline="0"/>
            </a:lvl1pPr>
          </a:lstStyle>
          <a:p>
            <a:r>
              <a:rPr lang="en-US"/>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46EFB25-3EAF-49B9-9667-D314CD4FBA92}" type="datetime1">
              <a:rPr lang="en-CA"/>
              <a:pPr>
                <a:defRPr/>
              </a:pPr>
              <a:t>2016-09-13</a:t>
            </a:fld>
            <a:endParaRPr lang="en-CA"/>
          </a:p>
        </p:txBody>
      </p:sp>
      <p:sp>
        <p:nvSpPr>
          <p:cNvPr id="5" name="Footer Placeholder 4"/>
          <p:cNvSpPr>
            <a:spLocks noGrp="1"/>
          </p:cNvSpPr>
          <p:nvPr>
            <p:ph type="ftr" sz="quarter" idx="11"/>
          </p:nvPr>
        </p:nvSpPr>
        <p:spPr/>
        <p:txBody>
          <a:bodyPr/>
          <a:lstStyle>
            <a:lvl1pPr>
              <a:defRPr/>
            </a:lvl1pPr>
          </a:lstStyle>
          <a:p>
            <a:pPr>
              <a:defRPr/>
            </a:pPr>
            <a:r>
              <a:rPr lang="en-CA"/>
              <a:t>Connection Matters - Leveraging conversation, see what is possible!</a:t>
            </a:r>
          </a:p>
        </p:txBody>
      </p:sp>
      <p:sp>
        <p:nvSpPr>
          <p:cNvPr id="6" name="Slide Number Placeholder 5"/>
          <p:cNvSpPr>
            <a:spLocks noGrp="1"/>
          </p:cNvSpPr>
          <p:nvPr>
            <p:ph type="sldNum" sz="quarter" idx="12"/>
          </p:nvPr>
        </p:nvSpPr>
        <p:spPr/>
        <p:txBody>
          <a:bodyPr/>
          <a:lstStyle>
            <a:lvl1pPr>
              <a:defRPr/>
            </a:lvl1pPr>
          </a:lstStyle>
          <a:p>
            <a:pPr>
              <a:defRPr/>
            </a:pPr>
            <a:fld id="{F569DBE6-ADAF-44DE-A36C-A9BBA570758C}" type="slidenum">
              <a:rPr lang="en-CA"/>
              <a:pPr>
                <a:defRPr/>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3"/>
          </p:nvPr>
        </p:nvSpPr>
        <p:spPr>
          <a:xfrm>
            <a:off x="1042416" y="2313432"/>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5"/>
          </p:nvPr>
        </p:nvSpPr>
        <p:spPr/>
        <p:txBody>
          <a:bodyPr/>
          <a:lstStyle>
            <a:lvl1pPr>
              <a:defRPr/>
            </a:lvl1pPr>
          </a:lstStyle>
          <a:p>
            <a:pPr>
              <a:defRPr/>
            </a:pPr>
            <a:fld id="{AB85A0E0-B6D6-4741-816D-B6D83CC73BB2}" type="datetime1">
              <a:rPr lang="en-CA"/>
              <a:pPr>
                <a:defRPr/>
              </a:pPr>
              <a:t>2016-09-13</a:t>
            </a:fld>
            <a:endParaRPr lang="en-CA"/>
          </a:p>
        </p:txBody>
      </p:sp>
      <p:sp>
        <p:nvSpPr>
          <p:cNvPr id="6" name="Footer Placeholder 4"/>
          <p:cNvSpPr>
            <a:spLocks noGrp="1"/>
          </p:cNvSpPr>
          <p:nvPr>
            <p:ph type="ftr" sz="quarter" idx="16"/>
          </p:nvPr>
        </p:nvSpPr>
        <p:spPr/>
        <p:txBody>
          <a:bodyPr/>
          <a:lstStyle>
            <a:lvl1pPr>
              <a:defRPr/>
            </a:lvl1pPr>
          </a:lstStyle>
          <a:p>
            <a:pPr>
              <a:defRPr/>
            </a:pPr>
            <a:r>
              <a:rPr lang="en-CA"/>
              <a:t>Connection Matters - Leveraging conversation, see what is possible!</a:t>
            </a:r>
          </a:p>
        </p:txBody>
      </p:sp>
      <p:sp>
        <p:nvSpPr>
          <p:cNvPr id="7" name="Slide Number Placeholder 5"/>
          <p:cNvSpPr>
            <a:spLocks noGrp="1"/>
          </p:cNvSpPr>
          <p:nvPr>
            <p:ph type="sldNum" sz="quarter" idx="17"/>
          </p:nvPr>
        </p:nvSpPr>
        <p:spPr/>
        <p:txBody>
          <a:bodyPr/>
          <a:lstStyle>
            <a:lvl1pPr>
              <a:defRPr/>
            </a:lvl1pPr>
          </a:lstStyle>
          <a:p>
            <a:pPr>
              <a:defRPr/>
            </a:pPr>
            <a:fld id="{0082F526-E0E3-4388-B424-8DCA4D889944}" type="slidenum">
              <a:rPr lang="en-CA"/>
              <a:pPr>
                <a:defRPr/>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DF40F1A7-D9BB-41A9-9117-12A25D35E364}" type="datetime1">
              <a:rPr lang="en-CA"/>
              <a:pPr>
                <a:defRPr/>
              </a:pPr>
              <a:t>2016-09-13</a:t>
            </a:fld>
            <a:endParaRPr lang="en-CA"/>
          </a:p>
        </p:txBody>
      </p:sp>
      <p:sp>
        <p:nvSpPr>
          <p:cNvPr id="8" name="Footer Placeholder 4"/>
          <p:cNvSpPr>
            <a:spLocks noGrp="1"/>
          </p:cNvSpPr>
          <p:nvPr>
            <p:ph type="ftr" sz="quarter" idx="11"/>
          </p:nvPr>
        </p:nvSpPr>
        <p:spPr/>
        <p:txBody>
          <a:bodyPr/>
          <a:lstStyle>
            <a:lvl1pPr>
              <a:defRPr/>
            </a:lvl1pPr>
          </a:lstStyle>
          <a:p>
            <a:pPr>
              <a:defRPr/>
            </a:pPr>
            <a:r>
              <a:rPr lang="en-CA"/>
              <a:t>Connection Matters - Leveraging conversation, see what is possible!</a:t>
            </a:r>
          </a:p>
        </p:txBody>
      </p:sp>
      <p:sp>
        <p:nvSpPr>
          <p:cNvPr id="9" name="Slide Number Placeholder 5"/>
          <p:cNvSpPr>
            <a:spLocks noGrp="1"/>
          </p:cNvSpPr>
          <p:nvPr>
            <p:ph type="sldNum" sz="quarter" idx="12"/>
          </p:nvPr>
        </p:nvSpPr>
        <p:spPr/>
        <p:txBody>
          <a:bodyPr/>
          <a:lstStyle>
            <a:lvl1pPr>
              <a:defRPr/>
            </a:lvl1pPr>
          </a:lstStyle>
          <a:p>
            <a:pPr>
              <a:defRPr/>
            </a:pPr>
            <a:fld id="{E4985800-63EC-4A75-8564-E25481C3A52C}" type="slidenum">
              <a:rPr lang="en-CA"/>
              <a:pPr>
                <a:defRPr/>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811B3BB6-8A3A-4DB2-BCE5-887ECAE07913}" type="datetime1">
              <a:rPr lang="en-CA"/>
              <a:pPr>
                <a:defRPr/>
              </a:pPr>
              <a:t>2016-09-13</a:t>
            </a:fld>
            <a:endParaRPr lang="en-CA"/>
          </a:p>
        </p:txBody>
      </p:sp>
      <p:sp>
        <p:nvSpPr>
          <p:cNvPr id="4" name="Footer Placeholder 4"/>
          <p:cNvSpPr>
            <a:spLocks noGrp="1"/>
          </p:cNvSpPr>
          <p:nvPr>
            <p:ph type="ftr" sz="quarter" idx="11"/>
          </p:nvPr>
        </p:nvSpPr>
        <p:spPr/>
        <p:txBody>
          <a:bodyPr/>
          <a:lstStyle>
            <a:lvl1pPr>
              <a:defRPr/>
            </a:lvl1pPr>
          </a:lstStyle>
          <a:p>
            <a:pPr>
              <a:defRPr/>
            </a:pPr>
            <a:r>
              <a:rPr lang="en-CA"/>
              <a:t>Connection Matters - Leveraging conversation, see what is possible!</a:t>
            </a:r>
          </a:p>
        </p:txBody>
      </p:sp>
      <p:sp>
        <p:nvSpPr>
          <p:cNvPr id="5" name="Slide Number Placeholder 5"/>
          <p:cNvSpPr>
            <a:spLocks noGrp="1"/>
          </p:cNvSpPr>
          <p:nvPr>
            <p:ph type="sldNum" sz="quarter" idx="12"/>
          </p:nvPr>
        </p:nvSpPr>
        <p:spPr/>
        <p:txBody>
          <a:bodyPr/>
          <a:lstStyle>
            <a:lvl1pPr>
              <a:defRPr/>
            </a:lvl1pPr>
          </a:lstStyle>
          <a:p>
            <a:pPr>
              <a:defRPr/>
            </a:pPr>
            <a:fld id="{F7E22D3D-189C-4FED-9B01-3EE75BD44CCA}" type="slidenum">
              <a:rPr lang="en-CA"/>
              <a:pPr>
                <a:defRPr/>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5072E4A-8CF1-43AE-9956-8CAAB3DD1E6B}" type="datetime1">
              <a:rPr lang="en-CA"/>
              <a:pPr>
                <a:defRPr/>
              </a:pPr>
              <a:t>2016-09-13</a:t>
            </a:fld>
            <a:endParaRPr lang="en-CA"/>
          </a:p>
        </p:txBody>
      </p:sp>
      <p:sp>
        <p:nvSpPr>
          <p:cNvPr id="3" name="Footer Placeholder 4"/>
          <p:cNvSpPr>
            <a:spLocks noGrp="1"/>
          </p:cNvSpPr>
          <p:nvPr>
            <p:ph type="ftr" sz="quarter" idx="11"/>
          </p:nvPr>
        </p:nvSpPr>
        <p:spPr/>
        <p:txBody>
          <a:bodyPr/>
          <a:lstStyle>
            <a:lvl1pPr>
              <a:defRPr/>
            </a:lvl1pPr>
          </a:lstStyle>
          <a:p>
            <a:pPr>
              <a:defRPr/>
            </a:pPr>
            <a:r>
              <a:rPr lang="en-CA"/>
              <a:t>Connection Matters - Leveraging conversation, see what is possible!</a:t>
            </a:r>
          </a:p>
        </p:txBody>
      </p:sp>
      <p:sp>
        <p:nvSpPr>
          <p:cNvPr id="4" name="Slide Number Placeholder 5"/>
          <p:cNvSpPr>
            <a:spLocks noGrp="1"/>
          </p:cNvSpPr>
          <p:nvPr>
            <p:ph type="sldNum" sz="quarter" idx="12"/>
          </p:nvPr>
        </p:nvSpPr>
        <p:spPr/>
        <p:txBody>
          <a:bodyPr/>
          <a:lstStyle>
            <a:lvl1pPr>
              <a:defRPr/>
            </a:lvl1pPr>
          </a:lstStyle>
          <a:p>
            <a:pPr>
              <a:defRPr/>
            </a:pPr>
            <a:fld id="{9CFBE883-375F-40EE-9FF7-4CB55AE741B4}" type="slidenum">
              <a:rPr lang="en-CA"/>
              <a:pPr>
                <a:defRPr/>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5" name="Group 43"/>
          <p:cNvGrpSpPr>
            <a:grpSpLocks/>
          </p:cNvGrpSpPr>
          <p:nvPr/>
        </p:nvGrpSpPr>
        <p:grpSpPr bwMode="auto">
          <a:xfrm>
            <a:off x="-382588" y="0"/>
            <a:ext cx="9932988" cy="6858000"/>
            <a:chOff x="-382404" y="0"/>
            <a:chExt cx="9932332" cy="6858000"/>
          </a:xfrm>
        </p:grpSpPr>
        <p:grpSp>
          <p:nvGrpSpPr>
            <p:cNvPr id="6" name="Group 44"/>
            <p:cNvGrpSpPr>
              <a:grpSpLocks/>
            </p:cNvGrpSpPr>
            <p:nvPr/>
          </p:nvGrpSpPr>
          <p:grpSpPr bwMode="auto">
            <a:xfrm>
              <a:off x="0" y="0"/>
              <a:ext cx="9144000" cy="6858000"/>
              <a:chOff x="0" y="0"/>
              <a:chExt cx="9144000" cy="6858000"/>
            </a:xfrm>
          </p:grpSpPr>
          <p:grpSp>
            <p:nvGrpSpPr>
              <p:cNvPr id="29" name="Group 4"/>
              <p:cNvGrpSpPr>
                <a:grpSpLocks/>
              </p:cNvGrpSpPr>
              <p:nvPr/>
            </p:nvGrpSpPr>
            <p:grpSpPr bwMode="auto">
              <a:xfrm>
                <a:off x="0" y="0"/>
                <a:ext cx="2514600" cy="6858000"/>
                <a:chOff x="0" y="0"/>
                <a:chExt cx="2514600" cy="6858000"/>
              </a:xfrm>
            </p:grpSpPr>
            <p:sp>
              <p:nvSpPr>
                <p:cNvPr id="41" name="Rectangle 83"/>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2"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3"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0" name="Group 5"/>
              <p:cNvGrpSpPr>
                <a:grpSpLocks/>
              </p:cNvGrpSpPr>
              <p:nvPr/>
            </p:nvGrpSpPr>
            <p:grpSpPr bwMode="auto">
              <a:xfrm>
                <a:off x="422910" y="0"/>
                <a:ext cx="2514600" cy="6858000"/>
                <a:chOff x="0" y="0"/>
                <a:chExt cx="2514600" cy="6858000"/>
              </a:xfrm>
            </p:grpSpPr>
            <p:sp>
              <p:nvSpPr>
                <p:cNvPr id="38" name="Rectangle 80"/>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Rectangle 81"/>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0" name="Rectangle 82"/>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1" name="Group 9"/>
              <p:cNvGrpSpPr>
                <a:grpSpLocks/>
              </p:cNvGrpSpPr>
              <p:nvPr/>
            </p:nvGrpSpPr>
            <p:grpSpPr bwMode="auto">
              <a:xfrm rot="10800000">
                <a:off x="6629400" y="0"/>
                <a:ext cx="2514600" cy="6858000"/>
                <a:chOff x="0" y="0"/>
                <a:chExt cx="2514600" cy="6858000"/>
              </a:xfrm>
            </p:grpSpPr>
            <p:sp>
              <p:nvSpPr>
                <p:cNvPr id="35" name="Rectangle 77"/>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6" name="Rectangle 78"/>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7" name="Rectangle 79"/>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32" name="Rectangle 74"/>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3" name="Rectangle 75"/>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4" name="Rectangle 76"/>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7" name="Freeform 46"/>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8" name="Freeform 47"/>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9" name="Freeform 48"/>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0" name="Freeform 49"/>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1" name="Freeform 50"/>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2" name="Hexagon 51"/>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Hexagon 52"/>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Hexagon 53"/>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Hexagon 54"/>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Hexagon 55"/>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Freeform 58"/>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Hexagon 59"/>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 name="Hexagon 61"/>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 name="Hexagon 62"/>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 name="Hexagon 63"/>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Hexagon 64"/>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Hexagon 65"/>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 name="Hexagon 66"/>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 name="Hexagon 67"/>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 name="Hexagon 68"/>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 name="Freeform 69"/>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 name="Freeform 70"/>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44" name="Rectangle 45"/>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5" name="Rectangle 56"/>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6" name="Rectangle 57"/>
          <p:cNvSpPr/>
          <p:nvPr/>
        </p:nvSpPr>
        <p:spPr>
          <a:xfrm>
            <a:off x="904875" y="601663"/>
            <a:ext cx="3562350" cy="564832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7" name="Rectangle 60"/>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4739833" y="2657434"/>
            <a:ext cx="3304572" cy="1463153"/>
          </a:xfrm>
        </p:spPr>
        <p:txBody>
          <a:bodyPr>
            <a:normAutofit/>
          </a:bodyPr>
          <a:lstStyle>
            <a:lvl1pPr algn="l">
              <a:defRPr sz="2800" b="0"/>
            </a:lvl1pPr>
          </a:lstStyle>
          <a:p>
            <a:r>
              <a:rPr lang="en-US"/>
              <a:t>Click to edit Master title style</a:t>
            </a:r>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8" name="Date Placeholder 4"/>
          <p:cNvSpPr>
            <a:spLocks noGrp="1"/>
          </p:cNvSpPr>
          <p:nvPr>
            <p:ph type="dt" sz="half" idx="10"/>
          </p:nvPr>
        </p:nvSpPr>
        <p:spPr/>
        <p:txBody>
          <a:bodyPr/>
          <a:lstStyle>
            <a:lvl1pPr>
              <a:defRPr/>
            </a:lvl1pPr>
          </a:lstStyle>
          <a:p>
            <a:pPr>
              <a:defRPr/>
            </a:pPr>
            <a:fld id="{A2430BC7-E7BB-4087-B667-0B5B2264D279}" type="datetime1">
              <a:rPr lang="en-CA"/>
              <a:pPr>
                <a:defRPr/>
              </a:pPr>
              <a:t>2016-09-13</a:t>
            </a:fld>
            <a:endParaRPr lang="en-CA"/>
          </a:p>
        </p:txBody>
      </p:sp>
      <p:sp>
        <p:nvSpPr>
          <p:cNvPr id="49" name="Slide Number Placeholder 6"/>
          <p:cNvSpPr>
            <a:spLocks noGrp="1"/>
          </p:cNvSpPr>
          <p:nvPr>
            <p:ph type="sldNum" sz="quarter" idx="11"/>
          </p:nvPr>
        </p:nvSpPr>
        <p:spPr/>
        <p:txBody>
          <a:bodyPr/>
          <a:lstStyle>
            <a:lvl1pPr>
              <a:defRPr/>
            </a:lvl1pPr>
          </a:lstStyle>
          <a:p>
            <a:pPr>
              <a:defRPr/>
            </a:pPr>
            <a:fld id="{1073B286-884D-412E-8916-D039C723B42E}" type="slidenum">
              <a:rPr lang="en-CA"/>
              <a:pPr>
                <a:defRPr/>
              </a:pPr>
              <a:t>‹#›</a:t>
            </a:fld>
            <a:endParaRPr lang="en-CA"/>
          </a:p>
        </p:txBody>
      </p:sp>
      <p:sp>
        <p:nvSpPr>
          <p:cNvPr id="50" name="Footer Placeholder 5"/>
          <p:cNvSpPr>
            <a:spLocks noGrp="1"/>
          </p:cNvSpPr>
          <p:nvPr>
            <p:ph type="ftr" sz="quarter" idx="12"/>
          </p:nvPr>
        </p:nvSpPr>
        <p:spPr>
          <a:xfrm>
            <a:off x="4641850" y="5724525"/>
            <a:ext cx="3492500" cy="365125"/>
          </a:xfrm>
        </p:spPr>
        <p:txBody>
          <a:bodyPr>
            <a:normAutofit/>
          </a:bodyPr>
          <a:lstStyle>
            <a:lvl1pPr>
              <a:defRPr/>
            </a:lvl1pPr>
          </a:lstStyle>
          <a:p>
            <a:pPr>
              <a:defRPr/>
            </a:pPr>
            <a:r>
              <a:rPr lang="en-CA"/>
              <a:t>Connection Matters - Leveraging conversation, see what is possible!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5" name="Group 43"/>
          <p:cNvGrpSpPr>
            <a:grpSpLocks/>
          </p:cNvGrpSpPr>
          <p:nvPr/>
        </p:nvGrpSpPr>
        <p:grpSpPr bwMode="auto">
          <a:xfrm>
            <a:off x="-382588" y="0"/>
            <a:ext cx="9932988" cy="6858000"/>
            <a:chOff x="-382404" y="0"/>
            <a:chExt cx="9932332" cy="6858000"/>
          </a:xfrm>
        </p:grpSpPr>
        <p:grpSp>
          <p:nvGrpSpPr>
            <p:cNvPr id="6" name="Group 44"/>
            <p:cNvGrpSpPr>
              <a:grpSpLocks/>
            </p:cNvGrpSpPr>
            <p:nvPr/>
          </p:nvGrpSpPr>
          <p:grpSpPr bwMode="auto">
            <a:xfrm>
              <a:off x="0" y="0"/>
              <a:ext cx="9144000" cy="6858000"/>
              <a:chOff x="0" y="0"/>
              <a:chExt cx="9144000" cy="6858000"/>
            </a:xfrm>
          </p:grpSpPr>
          <p:grpSp>
            <p:nvGrpSpPr>
              <p:cNvPr id="29" name="Group 4"/>
              <p:cNvGrpSpPr>
                <a:grpSpLocks/>
              </p:cNvGrpSpPr>
              <p:nvPr/>
            </p:nvGrpSpPr>
            <p:grpSpPr bwMode="auto">
              <a:xfrm>
                <a:off x="0" y="0"/>
                <a:ext cx="2514600" cy="6858000"/>
                <a:chOff x="0" y="0"/>
                <a:chExt cx="2514600" cy="6858000"/>
              </a:xfrm>
            </p:grpSpPr>
            <p:sp>
              <p:nvSpPr>
                <p:cNvPr id="41" name="Rectangle 86"/>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2"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3"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0" name="Group 5"/>
              <p:cNvGrpSpPr>
                <a:grpSpLocks/>
              </p:cNvGrpSpPr>
              <p:nvPr/>
            </p:nvGrpSpPr>
            <p:grpSpPr bwMode="auto">
              <a:xfrm>
                <a:off x="422910" y="0"/>
                <a:ext cx="2514600" cy="6858000"/>
                <a:chOff x="0" y="0"/>
                <a:chExt cx="2514600" cy="6858000"/>
              </a:xfrm>
            </p:grpSpPr>
            <p:sp>
              <p:nvSpPr>
                <p:cNvPr id="38" name="Rectangle 83"/>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Rectangle 84"/>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0" name="Rectangle 85"/>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1" name="Group 9"/>
              <p:cNvGrpSpPr>
                <a:grpSpLocks/>
              </p:cNvGrpSpPr>
              <p:nvPr/>
            </p:nvGrpSpPr>
            <p:grpSpPr bwMode="auto">
              <a:xfrm rot="10800000">
                <a:off x="6629400" y="0"/>
                <a:ext cx="2514600" cy="6858000"/>
                <a:chOff x="0" y="0"/>
                <a:chExt cx="2514600" cy="6858000"/>
              </a:xfrm>
            </p:grpSpPr>
            <p:sp>
              <p:nvSpPr>
                <p:cNvPr id="35" name="Rectangle 80"/>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6" name="Rectangle 81"/>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7" name="Rectangle 82"/>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32" name="Rectangle 77"/>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3" name="Rectangle 78"/>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4" name="Rectangle 79"/>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7" name="Freeform 45"/>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8" name="Freeform 46"/>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9" name="Freeform 47"/>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0" name="Freeform 48"/>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1" name="Freeform 49"/>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2" name="Hexagon 50"/>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Hexagon 51"/>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Hexagon 59"/>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Hexagon 60"/>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Hexagon 61"/>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Freeform 62"/>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Hexagon 63"/>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 name="Hexagon 64"/>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 name="Hexagon 65"/>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 name="Hexagon 66"/>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Hexagon 67"/>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Hexagon 68"/>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 name="Hexagon 69"/>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 name="Hexagon 70"/>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 name="Hexagon 71"/>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 name="Freeform 72"/>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 name="Freeform 73"/>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44" name="Rectangle 93"/>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5" name="Rectangle 100"/>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6" name="Rectangle 101"/>
          <p:cNvSpPr/>
          <p:nvPr/>
        </p:nvSpPr>
        <p:spPr>
          <a:xfrm>
            <a:off x="904875" y="601663"/>
            <a:ext cx="3562350" cy="564832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7" name="Rectangle 104"/>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734424" y="2660904"/>
            <a:ext cx="3300984" cy="1463040"/>
          </a:xfrm>
        </p:spPr>
        <p:txBody>
          <a:bodyPr>
            <a:normAutofit/>
          </a:bodyPr>
          <a:lstStyle>
            <a:lvl1pPr algn="l">
              <a:defRPr sz="2800" b="0"/>
            </a:lvl1pPr>
          </a:lstStyle>
          <a:p>
            <a:r>
              <a:rPr lang="en-US"/>
              <a:t>Click to edit Master title style</a:t>
            </a:r>
          </a:p>
        </p:txBody>
      </p:sp>
      <p:sp>
        <p:nvSpPr>
          <p:cNvPr id="3" name="Picture Placeholder 2"/>
          <p:cNvSpPr>
            <a:spLocks noGrp="1"/>
          </p:cNvSpPr>
          <p:nvPr>
            <p:ph type="pic" idx="1"/>
          </p:nvPr>
        </p:nvSpPr>
        <p:spPr>
          <a:xfrm>
            <a:off x="1005208" y="693795"/>
            <a:ext cx="3359623" cy="5468112"/>
          </a:xfrm>
        </p:spPr>
        <p:txBody>
          <a:bodyPr rtlCol="0">
            <a:normAutofit/>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8" name="Date Placeholder 4"/>
          <p:cNvSpPr>
            <a:spLocks noGrp="1"/>
          </p:cNvSpPr>
          <p:nvPr>
            <p:ph type="dt" sz="half" idx="10"/>
          </p:nvPr>
        </p:nvSpPr>
        <p:spPr/>
        <p:txBody>
          <a:bodyPr/>
          <a:lstStyle>
            <a:lvl1pPr>
              <a:defRPr/>
            </a:lvl1pPr>
          </a:lstStyle>
          <a:p>
            <a:pPr>
              <a:defRPr/>
            </a:pPr>
            <a:fld id="{B901FC01-FC3B-4A52-B647-952688D5B5E1}" type="datetime1">
              <a:rPr lang="en-CA"/>
              <a:pPr>
                <a:defRPr/>
              </a:pPr>
              <a:t>2016-09-13</a:t>
            </a:fld>
            <a:endParaRPr lang="en-CA"/>
          </a:p>
        </p:txBody>
      </p:sp>
      <p:sp>
        <p:nvSpPr>
          <p:cNvPr id="49" name="Footer Placeholder 5"/>
          <p:cNvSpPr>
            <a:spLocks noGrp="1"/>
          </p:cNvSpPr>
          <p:nvPr>
            <p:ph type="ftr" sz="quarter" idx="11"/>
          </p:nvPr>
        </p:nvSpPr>
        <p:spPr>
          <a:xfrm>
            <a:off x="4641850" y="5724525"/>
            <a:ext cx="3492500" cy="365125"/>
          </a:xfrm>
        </p:spPr>
        <p:txBody>
          <a:bodyPr>
            <a:normAutofit/>
          </a:bodyPr>
          <a:lstStyle>
            <a:lvl1pPr>
              <a:defRPr/>
            </a:lvl1pPr>
          </a:lstStyle>
          <a:p>
            <a:pPr>
              <a:defRPr/>
            </a:pPr>
            <a:r>
              <a:rPr lang="en-CA"/>
              <a:t>Connection Matters - Leveraging conversation, see what is possible!</a:t>
            </a:r>
          </a:p>
        </p:txBody>
      </p:sp>
      <p:sp>
        <p:nvSpPr>
          <p:cNvPr id="50" name="Slide Number Placeholder 6"/>
          <p:cNvSpPr>
            <a:spLocks noGrp="1"/>
          </p:cNvSpPr>
          <p:nvPr>
            <p:ph type="sldNum" sz="quarter" idx="12"/>
          </p:nvPr>
        </p:nvSpPr>
        <p:spPr/>
        <p:txBody>
          <a:bodyPr/>
          <a:lstStyle>
            <a:lvl1pPr>
              <a:defRPr/>
            </a:lvl1pPr>
          </a:lstStyle>
          <a:p>
            <a:pPr>
              <a:defRPr/>
            </a:pPr>
            <a:fld id="{6267718D-1781-4A18-A884-B996C67F9556}" type="slidenum">
              <a:rPr lang="en-CA"/>
              <a:pPr>
                <a:defRPr/>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026" name="Group 41"/>
          <p:cNvGrpSpPr>
            <a:grpSpLocks/>
          </p:cNvGrpSpPr>
          <p:nvPr/>
        </p:nvGrpSpPr>
        <p:grpSpPr bwMode="auto">
          <a:xfrm>
            <a:off x="-304800" y="0"/>
            <a:ext cx="9932988" cy="6858000"/>
            <a:chOff x="-382404" y="0"/>
            <a:chExt cx="9932332" cy="6858000"/>
          </a:xfrm>
        </p:grpSpPr>
        <p:grpSp>
          <p:nvGrpSpPr>
            <p:cNvPr id="1035" name="Group 44"/>
            <p:cNvGrpSpPr>
              <a:grpSpLocks/>
            </p:cNvGrpSpPr>
            <p:nvPr/>
          </p:nvGrpSpPr>
          <p:grpSpPr bwMode="auto">
            <a:xfrm>
              <a:off x="0" y="0"/>
              <a:ext cx="9144000" cy="6858000"/>
              <a:chOff x="0" y="0"/>
              <a:chExt cx="9144000" cy="6858000"/>
            </a:xfrm>
          </p:grpSpPr>
          <p:grpSp>
            <p:nvGrpSpPr>
              <p:cNvPr id="1058" name="Group 4"/>
              <p:cNvGrpSpPr>
                <a:grpSpLocks/>
              </p:cNvGrpSpPr>
              <p:nvPr/>
            </p:nvGrpSpPr>
            <p:grpSpPr bwMode="auto">
              <a:xfrm>
                <a:off x="0" y="0"/>
                <a:ext cx="2514600" cy="6858000"/>
                <a:chOff x="0" y="0"/>
                <a:chExt cx="2514600" cy="6858000"/>
              </a:xfrm>
            </p:grpSpPr>
            <p:sp>
              <p:nvSpPr>
                <p:cNvPr id="113" name="Rectangle 112"/>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4"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5"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1059" name="Group 5"/>
              <p:cNvGrpSpPr>
                <a:grpSpLocks/>
              </p:cNvGrpSpPr>
              <p:nvPr/>
            </p:nvGrpSpPr>
            <p:grpSpPr bwMode="auto">
              <a:xfrm>
                <a:off x="422910" y="0"/>
                <a:ext cx="2514600" cy="6858000"/>
                <a:chOff x="0" y="0"/>
                <a:chExt cx="2514600" cy="6858000"/>
              </a:xfrm>
            </p:grpSpPr>
            <p:sp>
              <p:nvSpPr>
                <p:cNvPr id="110" name="Rectangle 109"/>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1" name="Rectangle 110"/>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2" name="Rectangle 111"/>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1060" name="Group 9"/>
              <p:cNvGrpSpPr>
                <a:grpSpLocks/>
              </p:cNvGrpSpPr>
              <p:nvPr/>
            </p:nvGrpSpPr>
            <p:grpSpPr bwMode="auto">
              <a:xfrm rot="10800000">
                <a:off x="6629400" y="0"/>
                <a:ext cx="2514600" cy="6858000"/>
                <a:chOff x="0" y="0"/>
                <a:chExt cx="2514600" cy="6858000"/>
              </a:xfrm>
            </p:grpSpPr>
            <p:sp>
              <p:nvSpPr>
                <p:cNvPr id="107" name="Rectangle 106"/>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8" name="Rectangle 107"/>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9" name="Rectangle 108"/>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104" name="Rectangle 103"/>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5" name="Rectangle 104"/>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6" name="Rectangle 105"/>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44" name="Freeform 43"/>
            <p:cNvSpPr/>
            <p:nvPr/>
          </p:nvSpPr>
          <p:spPr>
            <a:xfrm>
              <a:off x="-12540" y="5035550"/>
              <a:ext cx="9144983"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45" name="Freeform 44"/>
            <p:cNvSpPr/>
            <p:nvPr/>
          </p:nvSpPr>
          <p:spPr>
            <a:xfrm>
              <a:off x="-12540" y="3467100"/>
              <a:ext cx="9144983"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46" name="Freeform 45"/>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47" name="Freeform 46"/>
            <p:cNvSpPr/>
            <p:nvPr/>
          </p:nvSpPr>
          <p:spPr>
            <a:xfrm>
              <a:off x="-12540" y="5284788"/>
              <a:ext cx="9144983"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49" name="Freeform 48"/>
            <p:cNvSpPr/>
            <p:nvPr/>
          </p:nvSpPr>
          <p:spPr>
            <a:xfrm>
              <a:off x="2136793" y="5132388"/>
              <a:ext cx="6982951"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50" name="Hexagon 49"/>
            <p:cNvSpPr/>
            <p:nvPr/>
          </p:nvSpPr>
          <p:spPr>
            <a:xfrm rot="1800000">
              <a:off x="2995573" y="2859088"/>
              <a:ext cx="1601682"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1" name="Hexagon 50"/>
            <p:cNvSpPr/>
            <p:nvPr/>
          </p:nvSpPr>
          <p:spPr>
            <a:xfrm rot="1800000">
              <a:off x="3719425" y="412591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2" name="Hexagon 51"/>
            <p:cNvSpPr/>
            <p:nvPr/>
          </p:nvSpPr>
          <p:spPr>
            <a:xfrm rot="1800000">
              <a:off x="3728949" y="1592263"/>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3" name="Hexagon 52"/>
            <p:cNvSpPr/>
            <p:nvPr/>
          </p:nvSpPr>
          <p:spPr>
            <a:xfrm rot="1800000">
              <a:off x="2976524" y="325438"/>
              <a:ext cx="1601682"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4" name="Hexagon 53"/>
            <p:cNvSpPr/>
            <p:nvPr/>
          </p:nvSpPr>
          <p:spPr>
            <a:xfrm rot="1800000">
              <a:off x="4462326" y="5383213"/>
              <a:ext cx="1601682"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5" name="Freeform 54"/>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6" name="Hexagon 55"/>
            <p:cNvSpPr/>
            <p:nvPr/>
          </p:nvSpPr>
          <p:spPr>
            <a:xfrm rot="1800000">
              <a:off x="23969" y="540226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7" name="Hexagon 56"/>
            <p:cNvSpPr/>
            <p:nvPr/>
          </p:nvSpPr>
          <p:spPr>
            <a:xfrm rot="1800000">
              <a:off x="52542" y="2849563"/>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8" name="Hexagon 57"/>
            <p:cNvSpPr/>
            <p:nvPr/>
          </p:nvSpPr>
          <p:spPr>
            <a:xfrm rot="1800000">
              <a:off x="776394" y="412591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9" name="Hexagon 58"/>
            <p:cNvSpPr/>
            <p:nvPr/>
          </p:nvSpPr>
          <p:spPr>
            <a:xfrm rot="1800000">
              <a:off x="1509771" y="5411788"/>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0" name="Hexagon 59"/>
            <p:cNvSpPr/>
            <p:nvPr/>
          </p:nvSpPr>
          <p:spPr>
            <a:xfrm rot="1800000">
              <a:off x="1528820" y="2859088"/>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5" name="Hexagon 94"/>
            <p:cNvSpPr/>
            <p:nvPr/>
          </p:nvSpPr>
          <p:spPr>
            <a:xfrm rot="1800000">
              <a:off x="795443" y="1563688"/>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6" name="Hexagon 95"/>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7" name="Hexagon 96"/>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8" name="Hexagon 97"/>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9" name="Freeform 98"/>
            <p:cNvSpPr/>
            <p:nvPr/>
          </p:nvSpPr>
          <p:spPr>
            <a:xfrm rot="1800000">
              <a:off x="8306997" y="4056063"/>
              <a:ext cx="1242931"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0" name="Freeform 99"/>
            <p:cNvSpPr/>
            <p:nvPr/>
          </p:nvSpPr>
          <p:spPr>
            <a:xfrm rot="1800000">
              <a:off x="8306997"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66" name="Rectangle 65"/>
          <p:cNvSpPr/>
          <p:nvPr/>
        </p:nvSpPr>
        <p:spPr>
          <a:xfrm>
            <a:off x="457200" y="333375"/>
            <a:ext cx="8229600" cy="6186488"/>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0" name="Rectangle 69"/>
          <p:cNvSpPr/>
          <p:nvPr/>
        </p:nvSpPr>
        <p:spPr>
          <a:xfrm>
            <a:off x="4560888" y="-22225"/>
            <a:ext cx="3679825" cy="700088"/>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1" name="Rectangle 70"/>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30" name="Title Placeholder 1"/>
          <p:cNvSpPr>
            <a:spLocks noGrp="1"/>
          </p:cNvSpPr>
          <p:nvPr>
            <p:ph type="title"/>
          </p:nvPr>
        </p:nvSpPr>
        <p:spPr bwMode="auto">
          <a:xfrm>
            <a:off x="1042988" y="1027113"/>
            <a:ext cx="7024687"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31" name="Text Placeholder 2"/>
          <p:cNvSpPr>
            <a:spLocks noGrp="1"/>
          </p:cNvSpPr>
          <p:nvPr>
            <p:ph type="body" idx="1"/>
          </p:nvPr>
        </p:nvSpPr>
        <p:spPr bwMode="auto">
          <a:xfrm>
            <a:off x="1042988" y="2324100"/>
            <a:ext cx="6777037" cy="35083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997575" y="223838"/>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FEFEFE"/>
                </a:solidFill>
                <a:latin typeface="+mn-lt"/>
                <a:cs typeface="+mn-cs"/>
              </a:defRPr>
            </a:lvl1pPr>
          </a:lstStyle>
          <a:p>
            <a:pPr>
              <a:defRPr/>
            </a:pPr>
            <a:fld id="{457C908D-F28B-4C84-9CE7-0109EE8DADE5}" type="datetime1">
              <a:rPr lang="en-CA"/>
              <a:pPr>
                <a:defRPr/>
              </a:pPr>
              <a:t>2016-09-13</a:t>
            </a:fld>
            <a:endParaRPr lang="en-CA"/>
          </a:p>
        </p:txBody>
      </p:sp>
      <p:sp>
        <p:nvSpPr>
          <p:cNvPr id="5" name="Footer Placeholder 4"/>
          <p:cNvSpPr>
            <a:spLocks noGrp="1"/>
          </p:cNvSpPr>
          <p:nvPr>
            <p:ph type="ftr" sz="quarter" idx="3"/>
          </p:nvPr>
        </p:nvSpPr>
        <p:spPr>
          <a:xfrm>
            <a:off x="4641850" y="5851525"/>
            <a:ext cx="3502025"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chemeClr val="accent1"/>
                </a:solidFill>
                <a:latin typeface="Century Gothic" pitchFamily="34" charset="0"/>
              </a:defRPr>
            </a:lvl1pPr>
          </a:lstStyle>
          <a:p>
            <a:pPr>
              <a:defRPr/>
            </a:pPr>
            <a:r>
              <a:rPr lang="en-CA"/>
              <a:t>Connection Matters - Leveraging conversation, see what is possible!</a:t>
            </a:r>
          </a:p>
        </p:txBody>
      </p:sp>
      <p:sp>
        <p:nvSpPr>
          <p:cNvPr id="6" name="Slide Number Placeholder 5"/>
          <p:cNvSpPr>
            <a:spLocks noGrp="1"/>
          </p:cNvSpPr>
          <p:nvPr>
            <p:ph type="sldNum" sz="quarter" idx="4"/>
          </p:nvPr>
        </p:nvSpPr>
        <p:spPr>
          <a:xfrm>
            <a:off x="4649788" y="223838"/>
            <a:ext cx="1331912" cy="365125"/>
          </a:xfrm>
          <a:prstGeom prst="rect">
            <a:avLst/>
          </a:prstGeom>
        </p:spPr>
        <p:txBody>
          <a:bodyPr vert="horz" lIns="91440" tIns="45720" rIns="91440" bIns="45720" rtlCol="0" anchor="ctr"/>
          <a:lstStyle>
            <a:lvl1pPr algn="l" fontAlgn="auto">
              <a:spcBef>
                <a:spcPts val="0"/>
              </a:spcBef>
              <a:spcAft>
                <a:spcPts val="0"/>
              </a:spcAft>
              <a:defRPr sz="1200">
                <a:solidFill>
                  <a:srgbClr val="FEFEFE"/>
                </a:solidFill>
                <a:latin typeface="+mn-lt"/>
                <a:cs typeface="+mn-cs"/>
              </a:defRPr>
            </a:lvl1pPr>
          </a:lstStyle>
          <a:p>
            <a:pPr>
              <a:defRPr/>
            </a:pPr>
            <a:fld id="{27C5B0AE-339A-4DDC-9CB2-898EBA029659}" type="slidenum">
              <a:rPr lang="en-CA"/>
              <a:pPr>
                <a:defRPr/>
              </a:pPr>
              <a:t>‹#›</a:t>
            </a:fld>
            <a:endParaRPr lang="en-CA"/>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0" r:id="rId3"/>
    <p:sldLayoutId id="2147483669" r:id="rId4"/>
    <p:sldLayoutId id="2147483668" r:id="rId5"/>
    <p:sldLayoutId id="2147483667" r:id="rId6"/>
    <p:sldLayoutId id="2147483666" r:id="rId7"/>
    <p:sldLayoutId id="2147483673" r:id="rId8"/>
    <p:sldLayoutId id="2147483674" r:id="rId9"/>
    <p:sldLayoutId id="2147483665" r:id="rId10"/>
    <p:sldLayoutId id="2147483664" r:id="rId11"/>
  </p:sldLayoutIdLst>
  <p:hf hdr="0" dt="0"/>
  <p:txStyles>
    <p:titleStyle>
      <a:lvl1pPr algn="l" rtl="0" eaLnBrk="0" fontAlgn="base" hangingPunct="0">
        <a:spcBef>
          <a:spcPct val="0"/>
        </a:spcBef>
        <a:spcAft>
          <a:spcPct val="0"/>
        </a:spcAft>
        <a:defRPr sz="4000" kern="1200">
          <a:solidFill>
            <a:schemeClr val="accent1"/>
          </a:solidFill>
          <a:latin typeface="+mj-lt"/>
          <a:ea typeface="+mj-ea"/>
          <a:cs typeface="+mj-cs"/>
        </a:defRPr>
      </a:lvl1pPr>
      <a:lvl2pPr algn="l" rtl="0" eaLnBrk="0" fontAlgn="base" hangingPunct="0">
        <a:spcBef>
          <a:spcPct val="0"/>
        </a:spcBef>
        <a:spcAft>
          <a:spcPct val="0"/>
        </a:spcAft>
        <a:defRPr sz="4000">
          <a:solidFill>
            <a:schemeClr val="accent1"/>
          </a:solidFill>
          <a:latin typeface="Century Gothic" pitchFamily="34" charset="0"/>
        </a:defRPr>
      </a:lvl2pPr>
      <a:lvl3pPr algn="l" rtl="0" eaLnBrk="0" fontAlgn="base" hangingPunct="0">
        <a:spcBef>
          <a:spcPct val="0"/>
        </a:spcBef>
        <a:spcAft>
          <a:spcPct val="0"/>
        </a:spcAft>
        <a:defRPr sz="4000">
          <a:solidFill>
            <a:schemeClr val="accent1"/>
          </a:solidFill>
          <a:latin typeface="Century Gothic" pitchFamily="34" charset="0"/>
        </a:defRPr>
      </a:lvl3pPr>
      <a:lvl4pPr algn="l" rtl="0" eaLnBrk="0" fontAlgn="base" hangingPunct="0">
        <a:spcBef>
          <a:spcPct val="0"/>
        </a:spcBef>
        <a:spcAft>
          <a:spcPct val="0"/>
        </a:spcAft>
        <a:defRPr sz="4000">
          <a:solidFill>
            <a:schemeClr val="accent1"/>
          </a:solidFill>
          <a:latin typeface="Century Gothic" pitchFamily="34" charset="0"/>
        </a:defRPr>
      </a:lvl4pPr>
      <a:lvl5pPr algn="l" rtl="0" eaLnBrk="0" fontAlgn="base" hangingPunct="0">
        <a:spcBef>
          <a:spcPct val="0"/>
        </a:spcBef>
        <a:spcAft>
          <a:spcPct val="0"/>
        </a:spcAft>
        <a:defRPr sz="4000">
          <a:solidFill>
            <a:schemeClr val="accent1"/>
          </a:solidFill>
          <a:latin typeface="Century Gothic"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3050" algn="l" rtl="0" eaLnBrk="0" fontAlgn="base" hangingPunct="0">
        <a:spcBef>
          <a:spcPct val="20000"/>
        </a:spcBef>
        <a:spcAft>
          <a:spcPct val="0"/>
        </a:spcAft>
        <a:buClr>
          <a:schemeClr val="accent1"/>
        </a:buClr>
        <a:buSzPct val="76000"/>
        <a:buFont typeface="Wingdings 2" pitchFamily="18" charset="2"/>
        <a:buChar char=""/>
        <a:defRPr sz="2400" kern="1200">
          <a:solidFill>
            <a:schemeClr val="tx2"/>
          </a:solidFill>
          <a:latin typeface="+mn-lt"/>
          <a:ea typeface="+mn-ea"/>
          <a:cs typeface="+mn-cs"/>
        </a:defRPr>
      </a:lvl1pPr>
      <a:lvl2pPr marL="639763" indent="-273050" algn="l" rtl="0" eaLnBrk="0" fontAlgn="base" hangingPunct="0">
        <a:spcBef>
          <a:spcPct val="20000"/>
        </a:spcBef>
        <a:spcAft>
          <a:spcPct val="0"/>
        </a:spcAft>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rtl="0" eaLnBrk="0" fontAlgn="base" hangingPunct="0">
        <a:spcBef>
          <a:spcPct val="20000"/>
        </a:spcBef>
        <a:spcAft>
          <a:spcPct val="0"/>
        </a:spcAft>
        <a:buClr>
          <a:schemeClr val="accent1"/>
        </a:buClr>
        <a:buSzPct val="76000"/>
        <a:buFont typeface="Wingdings 2" pitchFamily="18" charset="2"/>
        <a:buChar char=""/>
        <a:defRPr sz="2000" kern="1200">
          <a:solidFill>
            <a:schemeClr val="tx2"/>
          </a:solidFill>
          <a:latin typeface="+mn-lt"/>
          <a:ea typeface="+mn-ea"/>
          <a:cs typeface="+mn-cs"/>
        </a:defRPr>
      </a:lvl3pPr>
      <a:lvl4pPr marL="1123950" indent="-228600" algn="l" rtl="0" eaLnBrk="0" fontAlgn="base" hangingPunct="0">
        <a:spcBef>
          <a:spcPct val="20000"/>
        </a:spcBef>
        <a:spcAft>
          <a:spcPct val="0"/>
        </a:spcAft>
        <a:buClr>
          <a:schemeClr val="accent1"/>
        </a:buClr>
        <a:buSzPct val="76000"/>
        <a:buFont typeface="Wingdings 2" pitchFamily="18" charset="2"/>
        <a:buChar char=""/>
        <a:defRPr kern="1200">
          <a:solidFill>
            <a:schemeClr val="tx2"/>
          </a:solidFill>
          <a:latin typeface="+mn-lt"/>
          <a:ea typeface="+mn-ea"/>
          <a:cs typeface="+mn-cs"/>
        </a:defRPr>
      </a:lvl4pPr>
      <a:lvl5pPr marL="1325563" indent="-228600" algn="l" rtl="0" eaLnBrk="0" fontAlgn="base" hangingPunct="0">
        <a:spcBef>
          <a:spcPct val="20000"/>
        </a:spcBef>
        <a:spcAft>
          <a:spcPct val="0"/>
        </a:spcAft>
        <a:buClr>
          <a:schemeClr val="accent1"/>
        </a:buClr>
        <a:buSzPct val="76000"/>
        <a:buFont typeface="Wingdings 2" pitchFamily="18" charset="2"/>
        <a:buChar char=""/>
        <a:defRPr sz="1600" kern="120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a:xfrm>
            <a:off x="4733925" y="2636838"/>
            <a:ext cx="3313113" cy="1368425"/>
          </a:xfrm>
        </p:spPr>
        <p:txBody>
          <a:bodyPr/>
          <a:lstStyle/>
          <a:p>
            <a:pPr algn="ctr" eaLnBrk="1" hangingPunct="1"/>
            <a:r>
              <a:rPr lang="en-CA" sz="3200" b="1"/>
              <a:t>Engage in the conversation</a:t>
            </a:r>
          </a:p>
        </p:txBody>
      </p:sp>
      <p:sp>
        <p:nvSpPr>
          <p:cNvPr id="14338" name="Subtitle 2"/>
          <p:cNvSpPr>
            <a:spLocks noGrp="1"/>
          </p:cNvSpPr>
          <p:nvPr>
            <p:ph type="subTitle" idx="1"/>
          </p:nvPr>
        </p:nvSpPr>
        <p:spPr>
          <a:xfrm>
            <a:off x="4500563" y="4149725"/>
            <a:ext cx="3816350" cy="1260475"/>
          </a:xfrm>
        </p:spPr>
        <p:txBody>
          <a:bodyPr>
            <a:normAutofit fontScale="85000" lnSpcReduction="20000"/>
          </a:bodyPr>
          <a:lstStyle/>
          <a:p>
            <a:pPr algn="ctr" eaLnBrk="1" hangingPunct="1"/>
            <a:r>
              <a:rPr lang="en-CA" sz="2000" b="1"/>
              <a:t>See what’s possible!</a:t>
            </a:r>
          </a:p>
          <a:p>
            <a:pPr algn="ctr" eaLnBrk="1" hangingPunct="1"/>
            <a:endParaRPr lang="en-CA" sz="2000" b="1"/>
          </a:p>
          <a:p>
            <a:pPr algn="ctr" eaLnBrk="1" hangingPunct="1"/>
            <a:endParaRPr lang="en-CA" sz="1600" b="1"/>
          </a:p>
          <a:p>
            <a:pPr algn="ctr" eaLnBrk="1" hangingPunct="1"/>
            <a:r>
              <a:rPr lang="en-CA" sz="1600" b="1"/>
              <a:t>September 2016</a:t>
            </a:r>
          </a:p>
          <a:p>
            <a:pPr algn="ctr" eaLnBrk="1" hangingPunct="1"/>
            <a:r>
              <a:rPr lang="en-CA" b="1"/>
              <a:t> </a:t>
            </a:r>
            <a:endParaRPr lang="en-CA"/>
          </a:p>
          <a:p>
            <a:pPr eaLnBrk="1" hangingPunct="1"/>
            <a:endParaRPr lang="en-CA"/>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p:cNvSpPr>
          <p:nvPr>
            <p:ph type="title"/>
          </p:nvPr>
        </p:nvSpPr>
        <p:spPr>
          <a:xfrm>
            <a:off x="1042988" y="1027113"/>
            <a:ext cx="7024687" cy="746125"/>
          </a:xfrm>
        </p:spPr>
        <p:txBody>
          <a:bodyPr/>
          <a:lstStyle/>
          <a:p>
            <a:r>
              <a:rPr lang="en-CA" sz="3600"/>
              <a:t>Antidotes to Toxins – Hand Out</a:t>
            </a:r>
          </a:p>
        </p:txBody>
      </p:sp>
      <p:sp>
        <p:nvSpPr>
          <p:cNvPr id="30722" name="Rectangle 3"/>
          <p:cNvSpPr>
            <a:spLocks noGrp="1"/>
          </p:cNvSpPr>
          <p:nvPr>
            <p:ph type="body" idx="1"/>
          </p:nvPr>
        </p:nvSpPr>
        <p:spPr>
          <a:xfrm>
            <a:off x="755650" y="1773238"/>
            <a:ext cx="7561263" cy="4319587"/>
          </a:xfrm>
        </p:spPr>
        <p:txBody>
          <a:bodyPr/>
          <a:lstStyle/>
          <a:p>
            <a:pPr eaLnBrk="1" hangingPunct="1">
              <a:lnSpc>
                <a:spcPct val="80000"/>
              </a:lnSpc>
              <a:buFont typeface="Wingdings 2" pitchFamily="18" charset="2"/>
              <a:buNone/>
            </a:pPr>
            <a:r>
              <a:rPr lang="en-CA" sz="1200" b="1" i="1" dirty="0"/>
              <a:t>CRITICISM</a:t>
            </a:r>
          </a:p>
          <a:p>
            <a:pPr eaLnBrk="1" hangingPunct="1">
              <a:lnSpc>
                <a:spcPct val="80000"/>
              </a:lnSpc>
            </a:pPr>
            <a:r>
              <a:rPr lang="en-CA" sz="1200" b="1" i="1" dirty="0"/>
              <a:t>Turn those complaints into requests .  </a:t>
            </a:r>
            <a:r>
              <a:rPr lang="en-CA" sz="1200" i="1" dirty="0"/>
              <a:t>Ex. Instead of “you did not tell me about the event” say “I don’t want to miss another one of these events; what do you think of putting all events in the company calendar for now on?  Will you do it?  </a:t>
            </a:r>
            <a:r>
              <a:rPr lang="en-CA" sz="1200" b="1" i="1" dirty="0"/>
              <a:t>Requests are not demands, communicate that a counteroffer or a negative answer are valid responses</a:t>
            </a:r>
          </a:p>
          <a:p>
            <a:pPr eaLnBrk="1" hangingPunct="1">
              <a:lnSpc>
                <a:spcPct val="80000"/>
              </a:lnSpc>
            </a:pPr>
            <a:endParaRPr lang="en-CA" sz="1200" b="1" i="1" dirty="0"/>
          </a:p>
          <a:p>
            <a:pPr eaLnBrk="1" hangingPunct="1">
              <a:lnSpc>
                <a:spcPct val="80000"/>
              </a:lnSpc>
              <a:buFont typeface="Wingdings 2" pitchFamily="18" charset="2"/>
              <a:buNone/>
            </a:pPr>
            <a:r>
              <a:rPr lang="en-CA" sz="1200" b="1" i="1" dirty="0"/>
              <a:t>DEFENSIVENESS</a:t>
            </a:r>
          </a:p>
          <a:p>
            <a:pPr eaLnBrk="1" hangingPunct="1">
              <a:lnSpc>
                <a:spcPct val="80000"/>
              </a:lnSpc>
            </a:pPr>
            <a:r>
              <a:rPr lang="en-CA" sz="1200" b="1" i="1" dirty="0"/>
              <a:t>Repeat what you heard and ask for clarification. </a:t>
            </a:r>
            <a:r>
              <a:rPr lang="en-CA" sz="1200" i="1" dirty="0"/>
              <a:t>Ex. “I’m hearing you say that I am not trustworthy.  Can you clarify that?” Show your partner that you respect and trust him and that his mage is not at stake (assuming this is true).  This will lower his defenses and you’ll have a more productive conversation.</a:t>
            </a:r>
          </a:p>
          <a:p>
            <a:pPr eaLnBrk="1" hangingPunct="1">
              <a:lnSpc>
                <a:spcPct val="80000"/>
              </a:lnSpc>
            </a:pPr>
            <a:endParaRPr lang="en-CA" sz="1200" i="1" dirty="0"/>
          </a:p>
          <a:p>
            <a:pPr eaLnBrk="1" hangingPunct="1">
              <a:lnSpc>
                <a:spcPct val="80000"/>
              </a:lnSpc>
              <a:buFont typeface="Wingdings 2" pitchFamily="18" charset="2"/>
              <a:buNone/>
            </a:pPr>
            <a:r>
              <a:rPr lang="en-CA" sz="1200" b="1" i="1" dirty="0"/>
              <a:t>CONTEMPT</a:t>
            </a:r>
          </a:p>
          <a:p>
            <a:pPr eaLnBrk="1" hangingPunct="1">
              <a:lnSpc>
                <a:spcPct val="80000"/>
              </a:lnSpc>
            </a:pPr>
            <a:r>
              <a:rPr lang="en-CA" sz="1200" b="1" i="1" dirty="0"/>
              <a:t>Express your feelings, identify the unwanted behavior, and indicate a willingness to resolve the situation.  Speak appropriately for the cultural context you’re in. </a:t>
            </a:r>
            <a:r>
              <a:rPr lang="en-CA" sz="1200" i="1" dirty="0"/>
              <a:t>Example, “Hey, Katy.  Cool out.  I’m starting to get angry work this out.  I don’t like it when people call me names.  Can we like friends?”</a:t>
            </a:r>
          </a:p>
          <a:p>
            <a:pPr eaLnBrk="1" hangingPunct="1">
              <a:lnSpc>
                <a:spcPct val="80000"/>
              </a:lnSpc>
            </a:pPr>
            <a:r>
              <a:rPr lang="en-CA" sz="1200" b="1" i="1" dirty="0"/>
              <a:t>Avoid “you” statements</a:t>
            </a:r>
          </a:p>
          <a:p>
            <a:pPr eaLnBrk="1" hangingPunct="1">
              <a:lnSpc>
                <a:spcPct val="80000"/>
              </a:lnSpc>
            </a:pPr>
            <a:r>
              <a:rPr lang="en-CA" sz="1200" b="1" i="1" dirty="0"/>
              <a:t>Be curious, look for intention</a:t>
            </a:r>
          </a:p>
          <a:p>
            <a:pPr eaLnBrk="1" hangingPunct="1">
              <a:lnSpc>
                <a:spcPct val="80000"/>
              </a:lnSpc>
            </a:pPr>
            <a:endParaRPr lang="en-CA" sz="1200" b="1" i="1" dirty="0"/>
          </a:p>
          <a:p>
            <a:pPr eaLnBrk="1" hangingPunct="1">
              <a:lnSpc>
                <a:spcPct val="80000"/>
              </a:lnSpc>
              <a:buFont typeface="Wingdings 2" pitchFamily="18" charset="2"/>
              <a:buNone/>
            </a:pPr>
            <a:r>
              <a:rPr lang="en-CA" sz="1200" b="1" i="1" dirty="0"/>
              <a:t>STONEWALLING</a:t>
            </a:r>
          </a:p>
          <a:p>
            <a:pPr eaLnBrk="1" hangingPunct="1">
              <a:lnSpc>
                <a:spcPct val="80000"/>
              </a:lnSpc>
            </a:pPr>
            <a:r>
              <a:rPr lang="en-CA" sz="1200" i="1" dirty="0"/>
              <a:t>How can you self-soothe?  Do you have a meditation or relaxation practice</a:t>
            </a:r>
          </a:p>
          <a:p>
            <a:pPr eaLnBrk="1" hangingPunct="1">
              <a:lnSpc>
                <a:spcPct val="80000"/>
              </a:lnSpc>
            </a:pPr>
            <a:r>
              <a:rPr lang="en-CA" sz="1200" i="1" dirty="0"/>
              <a:t>Look at your fear of speaking; what information is it giving you?  What part of your identity is at stake?</a:t>
            </a:r>
          </a:p>
          <a:p>
            <a:pPr eaLnBrk="1" hangingPunct="1">
              <a:lnSpc>
                <a:spcPct val="80000"/>
              </a:lnSpc>
            </a:pPr>
            <a:r>
              <a:rPr lang="en-CA" sz="1200" i="1" dirty="0"/>
              <a:t>If your partner is stonewalling you, take a look at what you are doing that makes him not feel  safe expressing himself.</a:t>
            </a:r>
          </a:p>
          <a:p>
            <a:pPr eaLnBrk="1" hangingPunct="1">
              <a:lnSpc>
                <a:spcPct val="80000"/>
              </a:lnSpc>
              <a:buFont typeface="Wingdings 2" pitchFamily="18" charset="2"/>
              <a:buNone/>
            </a:pPr>
            <a:r>
              <a:rPr lang="en-CA" sz="1200" b="1" i="1" dirty="0"/>
              <a:t>FOCUS ON HOW YOU WANT TO BE REGARDLESS OF WHAT YOUR PARTNER DOES.  </a:t>
            </a:r>
          </a:p>
          <a:p>
            <a:pPr>
              <a:lnSpc>
                <a:spcPct val="80000"/>
              </a:lnSpc>
            </a:pPr>
            <a:endParaRPr lang="en-CA" sz="1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Footer Placeholder 4"/>
          <p:cNvSpPr>
            <a:spLocks noGrp="1"/>
          </p:cNvSpPr>
          <p:nvPr>
            <p:ph type="ftr" sz="quarter" idx="11"/>
          </p:nvPr>
        </p:nvSpPr>
        <p:spPr bwMode="auto">
          <a:noFill/>
          <a:ln>
            <a:miter lim="800000"/>
            <a:headEnd/>
            <a:tailEnd/>
          </a:ln>
        </p:spPr>
        <p:txBody>
          <a:bodyPr/>
          <a:lstStyle/>
          <a:p>
            <a:r>
              <a:rPr lang="en-CA"/>
              <a:t>Connection Matters</a:t>
            </a:r>
          </a:p>
        </p:txBody>
      </p:sp>
      <p:sp>
        <p:nvSpPr>
          <p:cNvPr id="6" name="Slide Number Placeholder 5"/>
          <p:cNvSpPr>
            <a:spLocks noGrp="1"/>
          </p:cNvSpPr>
          <p:nvPr>
            <p:ph type="sldNum" sz="quarter" idx="12"/>
          </p:nvPr>
        </p:nvSpPr>
        <p:spPr/>
        <p:txBody>
          <a:bodyPr/>
          <a:lstStyle/>
          <a:p>
            <a:pPr>
              <a:defRPr/>
            </a:pPr>
            <a:fld id="{26B3EC28-D2E8-4B65-8697-036071782C2F}" type="slidenum">
              <a:rPr lang="en-CA"/>
              <a:pPr>
                <a:defRPr/>
              </a:pPr>
              <a:t>11</a:t>
            </a:fld>
            <a:endParaRPr lang="en-CA"/>
          </a:p>
        </p:txBody>
      </p:sp>
      <p:sp>
        <p:nvSpPr>
          <p:cNvPr id="2" name="Title 1"/>
          <p:cNvSpPr>
            <a:spLocks noGrp="1"/>
          </p:cNvSpPr>
          <p:nvPr>
            <p:ph type="title"/>
          </p:nvPr>
        </p:nvSpPr>
        <p:spPr/>
        <p:txBody>
          <a:bodyPr rtlCol="0">
            <a:normAutofit fontScale="90000"/>
          </a:bodyPr>
          <a:lstStyle/>
          <a:p>
            <a:pPr eaLnBrk="1" fontAlgn="auto" hangingPunct="1">
              <a:spcAft>
                <a:spcPts val="0"/>
              </a:spcAft>
              <a:defRPr/>
            </a:pPr>
            <a:br>
              <a:rPr lang="en-CA" dirty="0"/>
            </a:br>
            <a:endParaRPr lang="en-CA" dirty="0"/>
          </a:p>
        </p:txBody>
      </p:sp>
      <p:sp>
        <p:nvSpPr>
          <p:cNvPr id="31748" name="Content Placeholder 2"/>
          <p:cNvSpPr>
            <a:spLocks noGrp="1"/>
          </p:cNvSpPr>
          <p:nvPr>
            <p:ph idx="1"/>
          </p:nvPr>
        </p:nvSpPr>
        <p:spPr>
          <a:xfrm>
            <a:off x="1042988" y="2349500"/>
            <a:ext cx="7345362" cy="3508375"/>
          </a:xfrm>
        </p:spPr>
        <p:txBody>
          <a:bodyPr/>
          <a:lstStyle/>
          <a:p>
            <a:pPr marL="68263" indent="0" eaLnBrk="1" hangingPunct="1">
              <a:buFont typeface="Wingdings 2" pitchFamily="18" charset="2"/>
              <a:buNone/>
            </a:pPr>
            <a:r>
              <a:rPr lang="en-CA" sz="5400" b="1">
                <a:latin typeface="Gabriola" pitchFamily="82" charset="0"/>
              </a:rPr>
              <a:t>Be </a:t>
            </a:r>
            <a:r>
              <a:rPr lang="en-CA" sz="5400" b="1" i="1">
                <a:latin typeface="Gabriola" pitchFamily="82" charset="0"/>
              </a:rPr>
              <a:t>AGILE </a:t>
            </a:r>
          </a:p>
          <a:p>
            <a:pPr marL="68263" indent="0" eaLnBrk="1" hangingPunct="1">
              <a:buFont typeface="Wingdings 2" pitchFamily="18" charset="2"/>
              <a:buNone/>
            </a:pPr>
            <a:r>
              <a:rPr lang="en-CA" sz="5400" b="1">
                <a:latin typeface="Gabriola" pitchFamily="82" charset="0"/>
              </a:rPr>
              <a:t>not just </a:t>
            </a:r>
          </a:p>
          <a:p>
            <a:pPr marL="68263" indent="0" eaLnBrk="1" hangingPunct="1">
              <a:buFont typeface="Wingdings 2" pitchFamily="18" charset="2"/>
              <a:buNone/>
            </a:pPr>
            <a:r>
              <a:rPr lang="en-CA" sz="5400" b="1">
                <a:latin typeface="Gabriola" pitchFamily="82" charset="0"/>
              </a:rPr>
              <a:t>Do </a:t>
            </a:r>
            <a:r>
              <a:rPr lang="en-CA" sz="5400" b="1" i="1">
                <a:latin typeface="Gabriola" pitchFamily="82" charset="0"/>
              </a:rPr>
              <a:t>AGILE</a:t>
            </a:r>
          </a:p>
          <a:p>
            <a:pPr marL="68263" indent="0" eaLnBrk="1" hangingPunct="1">
              <a:buFont typeface="Wingdings 2" pitchFamily="18" charset="2"/>
              <a:buNone/>
            </a:pPr>
            <a:endParaRPr lang="en-CA" sz="1400" i="1"/>
          </a:p>
          <a:p>
            <a:pPr marL="68263" indent="0" eaLnBrk="1" hangingPunct="1">
              <a:buFont typeface="Wingdings 2" pitchFamily="18" charset="2"/>
              <a:buNone/>
            </a:pPr>
            <a:r>
              <a:rPr lang="en-CA" sz="1200" i="1"/>
              <a:t>Source: CRR Global, Organisational &amp; Relationship Systems Coaching Manual</a:t>
            </a:r>
          </a:p>
        </p:txBody>
      </p:sp>
      <p:pic>
        <p:nvPicPr>
          <p:cNvPr id="31749" name="Picture 2"/>
          <p:cNvPicPr>
            <a:picLocks noChangeAspect="1" noChangeArrowheads="1"/>
          </p:cNvPicPr>
          <p:nvPr/>
        </p:nvPicPr>
        <p:blipFill>
          <a:blip r:embed="rId3"/>
          <a:srcRect/>
          <a:stretch>
            <a:fillRect/>
          </a:stretch>
        </p:blipFill>
        <p:spPr bwMode="auto">
          <a:xfrm>
            <a:off x="4829175" y="2282825"/>
            <a:ext cx="2305050" cy="2665413"/>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Footer Placeholder 4"/>
          <p:cNvSpPr>
            <a:spLocks noGrp="1"/>
          </p:cNvSpPr>
          <p:nvPr>
            <p:ph type="ftr" sz="quarter" idx="11"/>
          </p:nvPr>
        </p:nvSpPr>
        <p:spPr bwMode="auto">
          <a:noFill/>
          <a:ln>
            <a:miter lim="800000"/>
            <a:headEnd/>
            <a:tailEnd/>
          </a:ln>
        </p:spPr>
        <p:txBody>
          <a:bodyPr/>
          <a:lstStyle/>
          <a:p>
            <a:r>
              <a:rPr lang="en-CA" dirty="0"/>
              <a:t>Connection Matters </a:t>
            </a:r>
          </a:p>
        </p:txBody>
      </p:sp>
      <p:sp>
        <p:nvSpPr>
          <p:cNvPr id="5" name="Slide Number Placeholder 5"/>
          <p:cNvSpPr>
            <a:spLocks noGrp="1"/>
          </p:cNvSpPr>
          <p:nvPr>
            <p:ph type="sldNum" sz="quarter" idx="12"/>
          </p:nvPr>
        </p:nvSpPr>
        <p:spPr/>
        <p:txBody>
          <a:bodyPr/>
          <a:lstStyle/>
          <a:p>
            <a:pPr>
              <a:defRPr/>
            </a:pPr>
            <a:fld id="{9DC71506-869A-44B5-8022-675DDECC2429}" type="slidenum">
              <a:rPr lang="en-CA"/>
              <a:pPr>
                <a:defRPr/>
              </a:pPr>
              <a:t>2</a:t>
            </a:fld>
            <a:endParaRPr lang="en-CA"/>
          </a:p>
        </p:txBody>
      </p:sp>
      <p:sp>
        <p:nvSpPr>
          <p:cNvPr id="16387" name="Title 1"/>
          <p:cNvSpPr>
            <a:spLocks noGrp="1"/>
          </p:cNvSpPr>
          <p:nvPr>
            <p:ph type="title"/>
          </p:nvPr>
        </p:nvSpPr>
        <p:spPr/>
        <p:txBody>
          <a:bodyPr/>
          <a:lstStyle/>
          <a:p>
            <a:pPr eaLnBrk="1" hangingPunct="1"/>
            <a:r>
              <a:rPr lang="en-CA"/>
              <a:t>Wheel of Fortune</a:t>
            </a:r>
          </a:p>
        </p:txBody>
      </p:sp>
      <p:sp>
        <p:nvSpPr>
          <p:cNvPr id="16388" name="Content Placeholder 2"/>
          <p:cNvSpPr>
            <a:spLocks noGrp="1"/>
          </p:cNvSpPr>
          <p:nvPr>
            <p:ph idx="1"/>
          </p:nvPr>
        </p:nvSpPr>
        <p:spPr/>
        <p:txBody>
          <a:bodyPr/>
          <a:lstStyle/>
          <a:p>
            <a:pPr eaLnBrk="1" hangingPunct="1">
              <a:buFont typeface="Wingdings" pitchFamily="2" charset="2"/>
              <a:buChar char="ü"/>
            </a:pPr>
            <a:r>
              <a:rPr lang="en-CA" dirty="0"/>
              <a:t>L_V_R_G_N_</a:t>
            </a:r>
          </a:p>
          <a:p>
            <a:pPr eaLnBrk="1" hangingPunct="1">
              <a:buFont typeface="Wingdings" pitchFamily="2" charset="2"/>
              <a:buChar char="ü"/>
            </a:pPr>
            <a:r>
              <a:rPr lang="en-CA" dirty="0"/>
              <a:t>C_N_L_C_</a:t>
            </a:r>
          </a:p>
          <a:p>
            <a:pPr eaLnBrk="1" hangingPunct="1">
              <a:buFont typeface="Wingdings" pitchFamily="2" charset="2"/>
              <a:buChar char="ü"/>
            </a:pPr>
            <a:r>
              <a:rPr lang="en-CA" dirty="0"/>
              <a:t>to</a:t>
            </a:r>
          </a:p>
          <a:p>
            <a:pPr eaLnBrk="1" hangingPunct="1">
              <a:buFont typeface="Wingdings" pitchFamily="2" charset="2"/>
              <a:buChar char="ü"/>
            </a:pPr>
            <a:r>
              <a:rPr lang="en-CA" dirty="0"/>
              <a:t>G_T</a:t>
            </a:r>
          </a:p>
          <a:p>
            <a:pPr eaLnBrk="1" hangingPunct="1">
              <a:buFont typeface="Wingdings" pitchFamily="2" charset="2"/>
              <a:buChar char="ü"/>
            </a:pPr>
            <a:r>
              <a:rPr lang="en-CA" dirty="0"/>
              <a:t>V_L_E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p:cNvSpPr>
          <p:nvPr>
            <p:ph type="title"/>
          </p:nvPr>
        </p:nvSpPr>
        <p:spPr/>
        <p:txBody>
          <a:bodyPr/>
          <a:lstStyle/>
          <a:p>
            <a:r>
              <a:rPr lang="en-CA"/>
              <a:t>Wheel of Fortune</a:t>
            </a:r>
          </a:p>
        </p:txBody>
      </p:sp>
      <p:sp>
        <p:nvSpPr>
          <p:cNvPr id="35843" name="Rectangle 3"/>
          <p:cNvSpPr>
            <a:spLocks noGrp="1"/>
          </p:cNvSpPr>
          <p:nvPr>
            <p:ph type="body" idx="1"/>
          </p:nvPr>
        </p:nvSpPr>
        <p:spPr/>
        <p:txBody>
          <a:bodyPr/>
          <a:lstStyle/>
          <a:p>
            <a:pPr eaLnBrk="1" hangingPunct="1">
              <a:buFont typeface="Wingdings" pitchFamily="2" charset="2"/>
              <a:buNone/>
            </a:pPr>
            <a:r>
              <a:rPr lang="en-CA"/>
              <a:t>LEVERAGING</a:t>
            </a:r>
          </a:p>
          <a:p>
            <a:pPr eaLnBrk="1" hangingPunct="1">
              <a:buFont typeface="Wingdings" pitchFamily="2" charset="2"/>
              <a:buNone/>
            </a:pPr>
            <a:r>
              <a:rPr lang="en-CA"/>
              <a:t>CONFLICT</a:t>
            </a:r>
          </a:p>
          <a:p>
            <a:pPr eaLnBrk="1" hangingPunct="1">
              <a:buFont typeface="Wingdings" pitchFamily="2" charset="2"/>
              <a:buNone/>
            </a:pPr>
            <a:r>
              <a:rPr lang="en-CA"/>
              <a:t>to</a:t>
            </a:r>
          </a:p>
          <a:p>
            <a:pPr eaLnBrk="1" hangingPunct="1">
              <a:buFont typeface="Wingdings" pitchFamily="2" charset="2"/>
              <a:buNone/>
            </a:pPr>
            <a:r>
              <a:rPr lang="en-CA"/>
              <a:t>GET</a:t>
            </a:r>
          </a:p>
          <a:p>
            <a:pPr eaLnBrk="1" hangingPunct="1">
              <a:buFont typeface="Wingdings" pitchFamily="2" charset="2"/>
              <a:buNone/>
            </a:pPr>
            <a:r>
              <a:rPr lang="en-CA"/>
              <a:t>VALUE</a:t>
            </a:r>
          </a:p>
          <a:p>
            <a:endParaRPr lang="en-CA"/>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Footer Placeholder 4"/>
          <p:cNvSpPr>
            <a:spLocks noGrp="1"/>
          </p:cNvSpPr>
          <p:nvPr>
            <p:ph type="ftr" sz="quarter" idx="11"/>
          </p:nvPr>
        </p:nvSpPr>
        <p:spPr bwMode="auto">
          <a:noFill/>
          <a:ln>
            <a:miter lim="800000"/>
            <a:headEnd/>
            <a:tailEnd/>
          </a:ln>
        </p:spPr>
        <p:txBody>
          <a:bodyPr/>
          <a:lstStyle/>
          <a:p>
            <a:r>
              <a:rPr lang="en-CA" dirty="0"/>
              <a:t>Connection Matters </a:t>
            </a:r>
          </a:p>
        </p:txBody>
      </p:sp>
      <p:sp>
        <p:nvSpPr>
          <p:cNvPr id="5" name="Slide Number Placeholder 5"/>
          <p:cNvSpPr>
            <a:spLocks noGrp="1"/>
          </p:cNvSpPr>
          <p:nvPr>
            <p:ph type="sldNum" sz="quarter" idx="12"/>
          </p:nvPr>
        </p:nvSpPr>
        <p:spPr/>
        <p:txBody>
          <a:bodyPr/>
          <a:lstStyle/>
          <a:p>
            <a:pPr>
              <a:defRPr/>
            </a:pPr>
            <a:fld id="{4DD298F5-7594-4588-91B7-AAB4E4A261B9}" type="slidenum">
              <a:rPr lang="en-CA"/>
              <a:pPr>
                <a:defRPr/>
              </a:pPr>
              <a:t>4</a:t>
            </a:fld>
            <a:endParaRPr lang="en-CA"/>
          </a:p>
        </p:txBody>
      </p:sp>
      <p:sp>
        <p:nvSpPr>
          <p:cNvPr id="18435" name="Title 1"/>
          <p:cNvSpPr>
            <a:spLocks noGrp="1"/>
          </p:cNvSpPr>
          <p:nvPr>
            <p:ph type="title"/>
          </p:nvPr>
        </p:nvSpPr>
        <p:spPr/>
        <p:txBody>
          <a:bodyPr/>
          <a:lstStyle/>
          <a:p>
            <a:pPr eaLnBrk="1" hangingPunct="1"/>
            <a:r>
              <a:rPr lang="en-US" b="1" i="1"/>
              <a:t> </a:t>
            </a:r>
            <a:endParaRPr lang="en-CA"/>
          </a:p>
        </p:txBody>
      </p:sp>
      <p:sp>
        <p:nvSpPr>
          <p:cNvPr id="18436" name="Content Placeholder 2"/>
          <p:cNvSpPr>
            <a:spLocks noGrp="1"/>
          </p:cNvSpPr>
          <p:nvPr>
            <p:ph idx="1"/>
          </p:nvPr>
        </p:nvSpPr>
        <p:spPr>
          <a:xfrm>
            <a:off x="1042988" y="1196975"/>
            <a:ext cx="6777037" cy="4635500"/>
          </a:xfrm>
        </p:spPr>
        <p:txBody>
          <a:bodyPr/>
          <a:lstStyle/>
          <a:p>
            <a:pPr eaLnBrk="1" hangingPunct="1">
              <a:buFont typeface="Wingdings 2" pitchFamily="18" charset="2"/>
              <a:buNone/>
            </a:pPr>
            <a:r>
              <a:rPr lang="en-CA" dirty="0"/>
              <a:t>Remember the last significant team you worked with…</a:t>
            </a:r>
          </a:p>
          <a:p>
            <a:pPr eaLnBrk="1" hangingPunct="1">
              <a:buFont typeface="Wingdings 2" pitchFamily="18" charset="2"/>
              <a:buNone/>
            </a:pPr>
            <a:endParaRPr lang="en-CA" dirty="0"/>
          </a:p>
          <a:p>
            <a:pPr marL="742950" lvl="1" indent="-285750" eaLnBrk="1" hangingPunct="1">
              <a:buClr>
                <a:srgbClr val="94C600"/>
              </a:buClr>
            </a:pPr>
            <a:r>
              <a:rPr lang="en-CA" dirty="0">
                <a:solidFill>
                  <a:srgbClr val="3E3D2D"/>
                </a:solidFill>
              </a:rPr>
              <a:t>What helped with the team dynamics?</a:t>
            </a:r>
          </a:p>
          <a:p>
            <a:pPr marL="742950" lvl="1" indent="-285750" eaLnBrk="1" hangingPunct="1"/>
            <a:r>
              <a:rPr lang="en-CA" dirty="0"/>
              <a:t>What was difficult about the team dynamics?  </a:t>
            </a:r>
          </a:p>
          <a:p>
            <a:pPr marL="742950" lvl="1" indent="-285750" eaLnBrk="1" hangingPunct="1"/>
            <a:r>
              <a:rPr lang="en-CA" dirty="0"/>
              <a:t>How did that impact the value/results?</a:t>
            </a:r>
          </a:p>
          <a:p>
            <a:pPr marL="742950" lvl="1" indent="-285750" eaLnBrk="1" hangingPunct="1"/>
            <a:r>
              <a:rPr lang="en-CA" dirty="0"/>
              <a:t>What helped to mitigate conflicts?</a:t>
            </a:r>
          </a:p>
          <a:p>
            <a:pPr eaLnBrk="1" hangingPunct="1"/>
            <a:endParaRPr lang="en-CA" dirty="0"/>
          </a:p>
          <a:p>
            <a:pPr eaLnBrk="1" hangingPunct="1">
              <a:buFont typeface="Wingdings 2" pitchFamily="18" charset="2"/>
              <a:buNone/>
            </a:pPr>
            <a:endParaRPr lang="en-C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Footer Placeholder 4"/>
          <p:cNvSpPr>
            <a:spLocks noGrp="1"/>
          </p:cNvSpPr>
          <p:nvPr>
            <p:ph type="ftr" sz="quarter" idx="11"/>
          </p:nvPr>
        </p:nvSpPr>
        <p:spPr bwMode="auto">
          <a:noFill/>
          <a:ln>
            <a:miter lim="800000"/>
            <a:headEnd/>
            <a:tailEnd/>
          </a:ln>
        </p:spPr>
        <p:txBody>
          <a:bodyPr/>
          <a:lstStyle/>
          <a:p>
            <a:r>
              <a:rPr lang="en-CA" dirty="0"/>
              <a:t>Connection Matters </a:t>
            </a:r>
          </a:p>
        </p:txBody>
      </p:sp>
      <p:sp>
        <p:nvSpPr>
          <p:cNvPr id="6" name="Slide Number Placeholder 5"/>
          <p:cNvSpPr>
            <a:spLocks noGrp="1"/>
          </p:cNvSpPr>
          <p:nvPr>
            <p:ph type="sldNum" sz="quarter" idx="12"/>
          </p:nvPr>
        </p:nvSpPr>
        <p:spPr/>
        <p:txBody>
          <a:bodyPr/>
          <a:lstStyle/>
          <a:p>
            <a:pPr>
              <a:defRPr/>
            </a:pPr>
            <a:fld id="{2266B88F-9F8B-4DC7-B32D-B04180596E4A}" type="slidenum">
              <a:rPr lang="en-CA"/>
              <a:pPr>
                <a:defRPr/>
              </a:pPr>
              <a:t>5</a:t>
            </a:fld>
            <a:endParaRPr lang="en-CA"/>
          </a:p>
        </p:txBody>
      </p:sp>
      <p:sp>
        <p:nvSpPr>
          <p:cNvPr id="20483" name="Title 1"/>
          <p:cNvSpPr>
            <a:spLocks noGrp="1"/>
          </p:cNvSpPr>
          <p:nvPr>
            <p:ph type="title"/>
          </p:nvPr>
        </p:nvSpPr>
        <p:spPr>
          <a:xfrm>
            <a:off x="1042988" y="1027113"/>
            <a:ext cx="7024687" cy="746125"/>
          </a:xfrm>
        </p:spPr>
        <p:txBody>
          <a:bodyPr/>
          <a:lstStyle/>
          <a:p>
            <a:pPr eaLnBrk="1" hangingPunct="1"/>
            <a:r>
              <a:rPr lang="en-US" sz="2400" b="1" i="1" dirty="0"/>
              <a:t>Working Agreement or Team Charters or Designing the Team Alliance (DTA)</a:t>
            </a:r>
            <a:br>
              <a:rPr lang="en-CA" sz="2400" i="1" dirty="0"/>
            </a:br>
            <a:endParaRPr lang="en-CA" sz="2400" dirty="0"/>
          </a:p>
        </p:txBody>
      </p:sp>
      <p:sp>
        <p:nvSpPr>
          <p:cNvPr id="20484" name="Content Placeholder 2"/>
          <p:cNvSpPr>
            <a:spLocks noGrp="1"/>
          </p:cNvSpPr>
          <p:nvPr>
            <p:ph idx="1"/>
          </p:nvPr>
        </p:nvSpPr>
        <p:spPr>
          <a:xfrm>
            <a:off x="1042988" y="1412875"/>
            <a:ext cx="6777037" cy="4319588"/>
          </a:xfrm>
        </p:spPr>
        <p:txBody>
          <a:bodyPr/>
          <a:lstStyle/>
          <a:p>
            <a:pPr marL="525463" indent="-457200" eaLnBrk="1" hangingPunct="1">
              <a:buFont typeface="Century Gothic" pitchFamily="34" charset="0"/>
              <a:buAutoNum type="arabicPeriod"/>
            </a:pPr>
            <a:r>
              <a:rPr lang="en-CA"/>
              <a:t>What kind of climate do you want to create together?  How would you know you had it?</a:t>
            </a:r>
          </a:p>
          <a:p>
            <a:pPr marL="525463" indent="-457200" eaLnBrk="1" hangingPunct="1">
              <a:buFont typeface="Century Gothic" pitchFamily="34" charset="0"/>
              <a:buAutoNum type="arabicPeriod"/>
            </a:pPr>
            <a:r>
              <a:rPr lang="en-CA"/>
              <a:t>What are the values you want to live by as a team?</a:t>
            </a:r>
          </a:p>
          <a:p>
            <a:pPr marL="525463" indent="-457200" eaLnBrk="1" hangingPunct="1">
              <a:buFont typeface="Century Gothic" pitchFamily="34" charset="0"/>
              <a:buAutoNum type="arabicPeriod"/>
            </a:pPr>
            <a:r>
              <a:rPr lang="en-CA"/>
              <a:t>How do you want to behave when there is conflict?  What are the team’ s conflict protocols?</a:t>
            </a:r>
          </a:p>
          <a:p>
            <a:pPr marL="525463" indent="-457200" eaLnBrk="1" hangingPunct="1">
              <a:buFont typeface="Century Gothic" pitchFamily="34" charset="0"/>
              <a:buAutoNum type="arabicPeriod"/>
            </a:pPr>
            <a:r>
              <a:rPr lang="en-CA"/>
              <a:t>What would help the team flourish?</a:t>
            </a:r>
          </a:p>
          <a:p>
            <a:pPr marL="525463" indent="-457200" eaLnBrk="1" hangingPunct="1">
              <a:buFont typeface="Century Gothic" pitchFamily="34" charset="0"/>
              <a:buAutoNum type="arabicPeriod"/>
            </a:pPr>
            <a:r>
              <a:rPr lang="en-CA"/>
              <a:t>What can your team count on from you?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Footer Placeholder 4"/>
          <p:cNvSpPr>
            <a:spLocks noGrp="1"/>
          </p:cNvSpPr>
          <p:nvPr>
            <p:ph type="ftr" sz="quarter" idx="11"/>
          </p:nvPr>
        </p:nvSpPr>
        <p:spPr bwMode="auto">
          <a:noFill/>
          <a:ln>
            <a:miter lim="800000"/>
            <a:headEnd/>
            <a:tailEnd/>
          </a:ln>
        </p:spPr>
        <p:txBody>
          <a:bodyPr/>
          <a:lstStyle/>
          <a:p>
            <a:r>
              <a:rPr lang="en-CA" dirty="0"/>
              <a:t>Connection Matters </a:t>
            </a:r>
          </a:p>
        </p:txBody>
      </p:sp>
      <p:sp>
        <p:nvSpPr>
          <p:cNvPr id="5" name="Slide Number Placeholder 5"/>
          <p:cNvSpPr>
            <a:spLocks noGrp="1"/>
          </p:cNvSpPr>
          <p:nvPr>
            <p:ph type="sldNum" sz="quarter" idx="12"/>
          </p:nvPr>
        </p:nvSpPr>
        <p:spPr/>
        <p:txBody>
          <a:bodyPr/>
          <a:lstStyle/>
          <a:p>
            <a:pPr>
              <a:defRPr/>
            </a:pPr>
            <a:fld id="{9A791C2C-B4CB-4874-B68C-27CA615E4E17}" type="slidenum">
              <a:rPr lang="en-CA"/>
              <a:pPr>
                <a:defRPr/>
              </a:pPr>
              <a:t>6</a:t>
            </a:fld>
            <a:endParaRPr lang="en-CA"/>
          </a:p>
        </p:txBody>
      </p:sp>
      <p:sp>
        <p:nvSpPr>
          <p:cNvPr id="22531" name="Title 1"/>
          <p:cNvSpPr>
            <a:spLocks noGrp="1"/>
          </p:cNvSpPr>
          <p:nvPr>
            <p:ph type="title"/>
          </p:nvPr>
        </p:nvSpPr>
        <p:spPr>
          <a:xfrm>
            <a:off x="1042988" y="1027113"/>
            <a:ext cx="7024687" cy="1177925"/>
          </a:xfrm>
        </p:spPr>
        <p:txBody>
          <a:bodyPr/>
          <a:lstStyle/>
          <a:p>
            <a:pPr eaLnBrk="1" hangingPunct="1"/>
            <a:r>
              <a:rPr lang="en-US" sz="3600" b="1" i="1"/>
              <a:t> TEAM TOXINS</a:t>
            </a:r>
            <a:br>
              <a:rPr lang="en-CA" sz="3600" i="1"/>
            </a:br>
            <a:r>
              <a:rPr lang="en-CA" sz="3600" i="1"/>
              <a:t>	</a:t>
            </a:r>
            <a:endParaRPr lang="en-CA" sz="3600"/>
          </a:p>
        </p:txBody>
      </p:sp>
      <p:graphicFrame>
        <p:nvGraphicFramePr>
          <p:cNvPr id="8" name="Content Placeholder 7"/>
          <p:cNvGraphicFramePr>
            <a:graphicFrameLocks noGrp="1"/>
          </p:cNvGraphicFramePr>
          <p:nvPr>
            <p:ph idx="1"/>
          </p:nvPr>
        </p:nvGraphicFramePr>
        <p:xfrm>
          <a:off x="1042988" y="1700808"/>
          <a:ext cx="6777037" cy="39604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Footer Placeholder 4"/>
          <p:cNvSpPr>
            <a:spLocks noGrp="1"/>
          </p:cNvSpPr>
          <p:nvPr>
            <p:ph type="ftr" sz="quarter" idx="11"/>
          </p:nvPr>
        </p:nvSpPr>
        <p:spPr bwMode="auto">
          <a:noFill/>
          <a:ln>
            <a:miter lim="800000"/>
            <a:headEnd/>
            <a:tailEnd/>
          </a:ln>
        </p:spPr>
        <p:txBody>
          <a:bodyPr/>
          <a:lstStyle/>
          <a:p>
            <a:r>
              <a:rPr lang="en-CA" dirty="0"/>
              <a:t>Connection Matters</a:t>
            </a:r>
          </a:p>
        </p:txBody>
      </p:sp>
      <p:sp>
        <p:nvSpPr>
          <p:cNvPr id="5" name="Slide Number Placeholder 5"/>
          <p:cNvSpPr>
            <a:spLocks noGrp="1"/>
          </p:cNvSpPr>
          <p:nvPr>
            <p:ph type="sldNum" sz="quarter" idx="12"/>
          </p:nvPr>
        </p:nvSpPr>
        <p:spPr/>
        <p:txBody>
          <a:bodyPr/>
          <a:lstStyle/>
          <a:p>
            <a:pPr>
              <a:defRPr/>
            </a:pPr>
            <a:fld id="{9FEC66C1-5187-4E80-BA35-110949FFA7D5}" type="slidenum">
              <a:rPr lang="en-CA"/>
              <a:pPr>
                <a:defRPr/>
              </a:pPr>
              <a:t>7</a:t>
            </a:fld>
            <a:endParaRPr lang="en-CA"/>
          </a:p>
        </p:txBody>
      </p:sp>
      <p:sp>
        <p:nvSpPr>
          <p:cNvPr id="24579" name="Title 1"/>
          <p:cNvSpPr>
            <a:spLocks noGrp="1"/>
          </p:cNvSpPr>
          <p:nvPr>
            <p:ph type="title"/>
          </p:nvPr>
        </p:nvSpPr>
        <p:spPr/>
        <p:txBody>
          <a:bodyPr/>
          <a:lstStyle/>
          <a:p>
            <a:pPr eaLnBrk="1" hangingPunct="1"/>
            <a:r>
              <a:rPr lang="en-US" sz="3600" b="1" i="1"/>
              <a:t> </a:t>
            </a:r>
            <a:br>
              <a:rPr lang="en-CA" sz="3600" i="1"/>
            </a:br>
            <a:r>
              <a:rPr lang="en-CA" sz="3600" i="1"/>
              <a:t>TEAM TOXINS ANTIDOTES</a:t>
            </a:r>
            <a:br>
              <a:rPr lang="en-CA" sz="3600" i="1"/>
            </a:br>
            <a:r>
              <a:rPr lang="en-CA" sz="3600" i="1"/>
              <a:t>	</a:t>
            </a:r>
            <a:endParaRPr lang="en-CA" sz="2800"/>
          </a:p>
        </p:txBody>
      </p:sp>
      <p:sp>
        <p:nvSpPr>
          <p:cNvPr id="24580" name="Content Placeholder 2"/>
          <p:cNvSpPr>
            <a:spLocks noGrp="1"/>
          </p:cNvSpPr>
          <p:nvPr>
            <p:ph idx="1"/>
          </p:nvPr>
        </p:nvSpPr>
        <p:spPr>
          <a:xfrm>
            <a:off x="1042988" y="2324100"/>
            <a:ext cx="6777037" cy="3841750"/>
          </a:xfrm>
        </p:spPr>
        <p:txBody>
          <a:bodyPr/>
          <a:lstStyle/>
          <a:p>
            <a:pPr indent="-342900" eaLnBrk="1" hangingPunct="1"/>
            <a:r>
              <a:rPr lang="en-CA" b="1"/>
              <a:t>CRITICISM</a:t>
            </a:r>
          </a:p>
          <a:p>
            <a:pPr indent="-342900" eaLnBrk="1" hangingPunct="1"/>
            <a:endParaRPr lang="en-CA" b="1"/>
          </a:p>
          <a:p>
            <a:pPr indent="-342900" eaLnBrk="1" hangingPunct="1"/>
            <a:r>
              <a:rPr lang="en-CA" b="1"/>
              <a:t>DEFENSIVENESS</a:t>
            </a:r>
          </a:p>
          <a:p>
            <a:pPr indent="-342900" eaLnBrk="1" hangingPunct="1"/>
            <a:endParaRPr lang="en-CA" b="1"/>
          </a:p>
          <a:p>
            <a:pPr indent="-342900" eaLnBrk="1" hangingPunct="1"/>
            <a:r>
              <a:rPr lang="en-CA" b="1"/>
              <a:t>CONTEMPT</a:t>
            </a:r>
          </a:p>
          <a:p>
            <a:pPr indent="-342900" eaLnBrk="1" hangingPunct="1"/>
            <a:endParaRPr lang="en-CA" b="1"/>
          </a:p>
          <a:p>
            <a:pPr indent="-342900" eaLnBrk="1" hangingPunct="1"/>
            <a:r>
              <a:rPr lang="en-CA" b="1"/>
              <a:t>STONEWALLING</a:t>
            </a:r>
          </a:p>
          <a:p>
            <a:pPr indent="-342900" eaLnBrk="1" hangingPunct="1"/>
            <a:endParaRPr lang="en-CA" b="1"/>
          </a:p>
          <a:p>
            <a:pPr lvl="1" indent="-342900" eaLnBrk="1" hangingPunct="1">
              <a:buFont typeface="Wingdings 2" pitchFamily="18" charset="2"/>
              <a:buNone/>
            </a:pPr>
            <a:endParaRPr lang="en-CA" sz="1600" b="1"/>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Footer Placeholder 4"/>
          <p:cNvSpPr>
            <a:spLocks noGrp="1"/>
          </p:cNvSpPr>
          <p:nvPr>
            <p:ph type="ftr" sz="quarter" idx="11"/>
          </p:nvPr>
        </p:nvSpPr>
        <p:spPr bwMode="auto">
          <a:noFill/>
          <a:ln>
            <a:miter lim="800000"/>
            <a:headEnd/>
            <a:tailEnd/>
          </a:ln>
        </p:spPr>
        <p:txBody>
          <a:bodyPr/>
          <a:lstStyle/>
          <a:p>
            <a:r>
              <a:rPr lang="en-CA" dirty="0"/>
              <a:t>Connection Matters </a:t>
            </a:r>
          </a:p>
        </p:txBody>
      </p:sp>
      <p:sp>
        <p:nvSpPr>
          <p:cNvPr id="5" name="Slide Number Placeholder 5"/>
          <p:cNvSpPr>
            <a:spLocks noGrp="1"/>
          </p:cNvSpPr>
          <p:nvPr>
            <p:ph type="sldNum" sz="quarter" idx="12"/>
          </p:nvPr>
        </p:nvSpPr>
        <p:spPr/>
        <p:txBody>
          <a:bodyPr/>
          <a:lstStyle/>
          <a:p>
            <a:pPr>
              <a:defRPr/>
            </a:pPr>
            <a:fld id="{5802DB0B-775C-4BA8-BB28-046072A3FD93}" type="slidenum">
              <a:rPr lang="en-CA"/>
              <a:pPr>
                <a:defRPr/>
              </a:pPr>
              <a:t>8</a:t>
            </a:fld>
            <a:endParaRPr lang="en-CA"/>
          </a:p>
        </p:txBody>
      </p:sp>
      <p:sp>
        <p:nvSpPr>
          <p:cNvPr id="26627" name="Title 1"/>
          <p:cNvSpPr>
            <a:spLocks noGrp="1"/>
          </p:cNvSpPr>
          <p:nvPr>
            <p:ph type="title"/>
          </p:nvPr>
        </p:nvSpPr>
        <p:spPr>
          <a:xfrm>
            <a:off x="1042988" y="836613"/>
            <a:ext cx="7850187" cy="504825"/>
          </a:xfrm>
        </p:spPr>
        <p:txBody>
          <a:bodyPr/>
          <a:lstStyle/>
          <a:p>
            <a:pPr eaLnBrk="1" hangingPunct="1"/>
            <a:r>
              <a:rPr lang="en-CA" sz="3200"/>
              <a:t>CONFLICT PROTOCOL</a:t>
            </a:r>
          </a:p>
        </p:txBody>
      </p:sp>
      <p:sp>
        <p:nvSpPr>
          <p:cNvPr id="26628" name="Content Placeholder 1"/>
          <p:cNvSpPr>
            <a:spLocks noGrp="1"/>
          </p:cNvSpPr>
          <p:nvPr>
            <p:ph idx="1"/>
          </p:nvPr>
        </p:nvSpPr>
        <p:spPr>
          <a:xfrm>
            <a:off x="1042988" y="1412875"/>
            <a:ext cx="6777037" cy="4419600"/>
          </a:xfrm>
        </p:spPr>
        <p:txBody>
          <a:bodyPr/>
          <a:lstStyle/>
          <a:p>
            <a:pPr marL="527050" indent="-457200">
              <a:buFont typeface="Century Gothic" pitchFamily="34" charset="0"/>
              <a:buAutoNum type="arabicPeriod"/>
            </a:pPr>
            <a:r>
              <a:rPr lang="en-CA" sz="2000"/>
              <a:t>Think about your ideal team.  How would that team handle conflicts and disagreements?</a:t>
            </a:r>
          </a:p>
          <a:p>
            <a:pPr marL="527050" indent="-457200">
              <a:buFont typeface="Century Gothic" pitchFamily="34" charset="0"/>
              <a:buAutoNum type="arabicPeriod"/>
            </a:pPr>
            <a:endParaRPr lang="en-CA" sz="2000"/>
          </a:p>
          <a:p>
            <a:pPr marL="527050" indent="-457200">
              <a:buFont typeface="Century Gothic" pitchFamily="34" charset="0"/>
              <a:buAutoNum type="arabicPeriod"/>
            </a:pPr>
            <a:r>
              <a:rPr lang="en-CA" sz="2000"/>
              <a:t>What are some behaviours you want to see happen when conflict occurs?  </a:t>
            </a:r>
          </a:p>
          <a:p>
            <a:pPr marL="527050" indent="-457200">
              <a:buFont typeface="Century Gothic" pitchFamily="34" charset="0"/>
              <a:buAutoNum type="arabicPeriod"/>
            </a:pPr>
            <a:endParaRPr lang="en-CA" sz="2000"/>
          </a:p>
          <a:p>
            <a:pPr marL="527050" indent="-457200">
              <a:buFont typeface="Century Gothic" pitchFamily="34" charset="0"/>
              <a:buAutoNum type="arabicPeriod"/>
            </a:pPr>
            <a:r>
              <a:rPr lang="en-CA" sz="2000"/>
              <a:t>What are some things you do not want to see happen when conflict occurs?</a:t>
            </a:r>
          </a:p>
          <a:p>
            <a:pPr marL="527050" indent="-457200">
              <a:buFont typeface="Century Gothic" pitchFamily="34" charset="0"/>
              <a:buAutoNum type="arabicPeriod"/>
            </a:pPr>
            <a:endParaRPr lang="en-CA" sz="2000"/>
          </a:p>
          <a:p>
            <a:pPr marL="527050" indent="-457200">
              <a:buFont typeface="Century Gothic" pitchFamily="34" charset="0"/>
              <a:buAutoNum type="arabicPeriod"/>
            </a:pPr>
            <a:r>
              <a:rPr lang="en-CA" sz="2000"/>
              <a:t>It takes 6-9 month to change behaviour.  How will you hold each other accountable for following these agreements?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Footer Placeholder 4"/>
          <p:cNvSpPr>
            <a:spLocks noGrp="1"/>
          </p:cNvSpPr>
          <p:nvPr>
            <p:ph type="ftr" sz="quarter" idx="11"/>
          </p:nvPr>
        </p:nvSpPr>
        <p:spPr bwMode="auto">
          <a:noFill/>
          <a:ln>
            <a:miter lim="800000"/>
            <a:headEnd/>
            <a:tailEnd/>
          </a:ln>
        </p:spPr>
        <p:txBody>
          <a:bodyPr/>
          <a:lstStyle/>
          <a:p>
            <a:r>
              <a:rPr lang="en-CA" dirty="0"/>
              <a:t>Connection Matters </a:t>
            </a:r>
          </a:p>
        </p:txBody>
      </p:sp>
      <p:sp>
        <p:nvSpPr>
          <p:cNvPr id="5" name="Slide Number Placeholder 5"/>
          <p:cNvSpPr>
            <a:spLocks noGrp="1"/>
          </p:cNvSpPr>
          <p:nvPr>
            <p:ph type="sldNum" sz="quarter" idx="12"/>
          </p:nvPr>
        </p:nvSpPr>
        <p:spPr/>
        <p:txBody>
          <a:bodyPr/>
          <a:lstStyle/>
          <a:p>
            <a:pPr>
              <a:defRPr/>
            </a:pPr>
            <a:fld id="{7113B7C6-3FD6-47D8-A3EE-F46B83B4DC52}" type="slidenum">
              <a:rPr lang="en-CA"/>
              <a:pPr>
                <a:defRPr/>
              </a:pPr>
              <a:t>9</a:t>
            </a:fld>
            <a:endParaRPr lang="en-CA"/>
          </a:p>
        </p:txBody>
      </p:sp>
      <p:sp>
        <p:nvSpPr>
          <p:cNvPr id="28675" name="Title 1"/>
          <p:cNvSpPr>
            <a:spLocks noGrp="1"/>
          </p:cNvSpPr>
          <p:nvPr>
            <p:ph type="title"/>
          </p:nvPr>
        </p:nvSpPr>
        <p:spPr>
          <a:xfrm>
            <a:off x="1042988" y="764705"/>
            <a:ext cx="7850187" cy="1405408"/>
          </a:xfrm>
        </p:spPr>
        <p:txBody>
          <a:bodyPr/>
          <a:lstStyle/>
          <a:p>
            <a:pPr eaLnBrk="1" hangingPunct="1"/>
            <a:br>
              <a:rPr lang="en-CA" sz="3200" dirty="0"/>
            </a:br>
            <a:br>
              <a:rPr lang="en-CA" sz="3200" dirty="0"/>
            </a:br>
            <a:r>
              <a:rPr lang="en-CA" sz="2800" dirty="0"/>
              <a:t>WHY LEVERAGE CHALLENGES/CONFLICTS? WHY ENGAGE IN THE CONVERATION?</a:t>
            </a:r>
            <a:br>
              <a:rPr lang="en-CA" sz="2800" dirty="0"/>
            </a:br>
            <a:r>
              <a:rPr lang="en-CA" sz="3200" dirty="0"/>
              <a:t>	</a:t>
            </a:r>
          </a:p>
        </p:txBody>
      </p:sp>
      <p:sp>
        <p:nvSpPr>
          <p:cNvPr id="28676" name="Content Placeholder 2"/>
          <p:cNvSpPr>
            <a:spLocks noGrp="1"/>
          </p:cNvSpPr>
          <p:nvPr>
            <p:ph idx="1"/>
          </p:nvPr>
        </p:nvSpPr>
        <p:spPr>
          <a:xfrm>
            <a:off x="1042988" y="1916832"/>
            <a:ext cx="6778625" cy="3941043"/>
          </a:xfrm>
        </p:spPr>
        <p:txBody>
          <a:bodyPr/>
          <a:lstStyle/>
          <a:p>
            <a:pPr eaLnBrk="1" hangingPunct="1">
              <a:lnSpc>
                <a:spcPct val="80000"/>
              </a:lnSpc>
              <a:buFont typeface="Wingdings" pitchFamily="2" charset="2"/>
              <a:buChar char="ü"/>
            </a:pPr>
            <a:r>
              <a:rPr lang="en-CA" sz="2000" dirty="0"/>
              <a:t>Create a culture of caring and collaboration</a:t>
            </a:r>
          </a:p>
          <a:p>
            <a:pPr eaLnBrk="1" hangingPunct="1">
              <a:lnSpc>
                <a:spcPct val="80000"/>
              </a:lnSpc>
              <a:buFont typeface="Wingdings" pitchFamily="2" charset="2"/>
              <a:buChar char="ü"/>
            </a:pPr>
            <a:r>
              <a:rPr lang="en-CA" sz="2000" dirty="0"/>
              <a:t>Agile is a mindset – seeks learning opportunities</a:t>
            </a:r>
          </a:p>
          <a:p>
            <a:pPr eaLnBrk="1" hangingPunct="1">
              <a:lnSpc>
                <a:spcPct val="80000"/>
              </a:lnSpc>
              <a:buFont typeface="Wingdings" pitchFamily="2" charset="2"/>
              <a:buChar char="ü"/>
            </a:pPr>
            <a:r>
              <a:rPr lang="en-CA" sz="2000" dirty="0"/>
              <a:t>Conflicts are opportunities to learn more about each other and develop respect</a:t>
            </a:r>
          </a:p>
          <a:p>
            <a:pPr eaLnBrk="1" hangingPunct="1">
              <a:lnSpc>
                <a:spcPct val="80000"/>
              </a:lnSpc>
              <a:buFont typeface="Wingdings" pitchFamily="2" charset="2"/>
              <a:buChar char="ü"/>
            </a:pPr>
            <a:r>
              <a:rPr lang="en-CA" sz="2000" dirty="0"/>
              <a:t>Respect leads to quality products</a:t>
            </a:r>
          </a:p>
          <a:p>
            <a:pPr eaLnBrk="1" hangingPunct="1">
              <a:lnSpc>
                <a:spcPct val="80000"/>
              </a:lnSpc>
              <a:buFont typeface="Wingdings" pitchFamily="2" charset="2"/>
              <a:buChar char="ü"/>
            </a:pPr>
            <a:endParaRPr lang="en-CA" sz="2000" dirty="0"/>
          </a:p>
          <a:p>
            <a:pPr eaLnBrk="1" hangingPunct="1">
              <a:lnSpc>
                <a:spcPct val="80000"/>
              </a:lnSpc>
              <a:buFont typeface="Wingdings" pitchFamily="2" charset="2"/>
              <a:buChar char="ü"/>
            </a:pPr>
            <a:endParaRPr lang="en-CA" sz="2000" dirty="0"/>
          </a:p>
          <a:p>
            <a:pPr eaLnBrk="1" hangingPunct="1">
              <a:lnSpc>
                <a:spcPct val="80000"/>
              </a:lnSpc>
              <a:buFont typeface="Wingdings" pitchFamily="2" charset="2"/>
              <a:buChar char="ü"/>
            </a:pPr>
            <a:r>
              <a:rPr lang="en-CA" sz="2000" dirty="0"/>
              <a:t>Ahmed </a:t>
            </a:r>
            <a:r>
              <a:rPr lang="en-CA" sz="2000" dirty="0" err="1"/>
              <a:t>Sidky</a:t>
            </a:r>
            <a:r>
              <a:rPr lang="en-CA" sz="2000" dirty="0"/>
              <a:t> – The secret is people.  People </a:t>
            </a:r>
            <a:r>
              <a:rPr lang="en-CA" sz="2000" b="1" i="1" dirty="0"/>
              <a:t>being</a:t>
            </a:r>
            <a:r>
              <a:rPr lang="en-CA" sz="2000" dirty="0"/>
              <a:t> Agile and not just </a:t>
            </a:r>
            <a:r>
              <a:rPr lang="en-CA" sz="2000" b="1" i="1" dirty="0"/>
              <a:t>doing </a:t>
            </a:r>
            <a:r>
              <a:rPr lang="en-CA" sz="2000" dirty="0"/>
              <a:t>Agile.  If people are </a:t>
            </a:r>
            <a:r>
              <a:rPr lang="en-CA" sz="2000" b="1" i="1" dirty="0"/>
              <a:t>being Agile</a:t>
            </a:r>
            <a:r>
              <a:rPr lang="en-CA" sz="2000" dirty="0"/>
              <a:t>; they will figure out the leadership, strategy, structure and process.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4014</TotalTime>
  <Words>1491</Words>
  <Application>Microsoft Office PowerPoint</Application>
  <PresentationFormat>On-screen Show (4:3)</PresentationFormat>
  <Paragraphs>160</Paragraphs>
  <Slides>11</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Century Gothic</vt:lpstr>
      <vt:lpstr>Gabriola</vt:lpstr>
      <vt:lpstr>Wingdings</vt:lpstr>
      <vt:lpstr>Wingdings 2</vt:lpstr>
      <vt:lpstr>Austin</vt:lpstr>
      <vt:lpstr>Engage in the conversation</vt:lpstr>
      <vt:lpstr>Wheel of Fortune</vt:lpstr>
      <vt:lpstr>Wheel of Fortune</vt:lpstr>
      <vt:lpstr> </vt:lpstr>
      <vt:lpstr>Working Agreement or Team Charters or Designing the Team Alliance (DTA) </vt:lpstr>
      <vt:lpstr> TEAM TOXINS  </vt:lpstr>
      <vt:lpstr>  TEAM TOXINS ANTIDOTES  </vt:lpstr>
      <vt:lpstr>CONFLICT PROTOCOL</vt:lpstr>
      <vt:lpstr>  WHY LEVERAGE CHALLENGES/CONFLICTS? WHY ENGAGE IN THE CONVERATION?  </vt:lpstr>
      <vt:lpstr>Antidotes to Toxins – Hand Out</vt:lpstr>
      <vt:lpstr> </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LISA CORMIER &amp; ASSOCIATES</dc:title>
  <dc:creator>Lisa</dc:creator>
  <cp:lastModifiedBy>Suzanne Gagnon</cp:lastModifiedBy>
  <cp:revision>124</cp:revision>
  <dcterms:created xsi:type="dcterms:W3CDTF">2015-11-06T13:34:00Z</dcterms:created>
  <dcterms:modified xsi:type="dcterms:W3CDTF">2016-09-13T07:58:31Z</dcterms:modified>
</cp:coreProperties>
</file>